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24384000" cy="13716000"/>
  <p:notesSz cx="6858000" cy="9144000"/>
  <p:defaultTextStyle>
    <a:lvl1pPr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4200">
        <a:solidFill>
          <a:srgbClr val="324863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</a:tcStyle>
    </a:firstRow>
  </a:tblStyle>
  <a:tblStyle styleId="{D51ADE6A-740E-44AE-83CC-AE7238B6C88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9525" cap="flat">
              <a:solidFill>
                <a:srgbClr val="FFFFFF"/>
              </a:solidFill>
              <a:prstDash val="solid"/>
              <a:miter lim="400000"/>
            </a:ln>
          </a:left>
          <a:right>
            <a:ln w="9525" cap="flat">
              <a:solidFill>
                <a:srgbClr val="FFFFFF"/>
              </a:solidFill>
              <a:prstDash val="solid"/>
              <a:miter lim="400000"/>
            </a:ln>
          </a:right>
          <a:top>
            <a:ln w="9525" cap="flat">
              <a:solidFill>
                <a:srgbClr val="FFFFFF"/>
              </a:solidFill>
              <a:prstDash val="solid"/>
              <a:miter lim="400000"/>
            </a:ln>
          </a:top>
          <a:bottom>
            <a:ln w="9525" cap="flat">
              <a:solidFill>
                <a:srgbClr val="FFFFFF"/>
              </a:solidFill>
              <a:prstDash val="solid"/>
              <a:miter lim="400000"/>
            </a:ln>
          </a:bottom>
          <a:insideH>
            <a:ln w="9525" cap="flat">
              <a:solidFill>
                <a:srgbClr val="FFFFFF"/>
              </a:solidFill>
              <a:prstDash val="solid"/>
              <a:miter lim="400000"/>
            </a:ln>
          </a:insideH>
          <a:insideV>
            <a:ln w="952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left>
          <a:right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right>
          <a:top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top>
          <a:bottom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bottom>
          <a:insideH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insideH>
          <a:insideV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left>
          <a:right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right>
          <a:top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top>
          <a:bottom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bottom>
          <a:insideH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insideH>
          <a:insideV>
            <a:ln w="9525" cap="flat">
              <a:solidFill>
                <a:srgbClr val="FFFFFF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Helvetica Neue"/>
          <a:ea typeface="Helvetica Neue"/>
          <a:cs typeface="Helvetica Neue"/>
        </a:font>
        <a:srgbClr val="232323"/>
      </a:tcTxStyle>
      <a:tcStyle>
        <a:tcBdr>
          <a:left>
            <a:ln w="9525" cap="flat">
              <a:solidFill>
                <a:srgbClr val="000000"/>
              </a:solidFill>
              <a:prstDash val="solid"/>
              <a:miter lim="400000"/>
            </a:ln>
          </a:left>
          <a:right>
            <a:ln w="9525" cap="flat">
              <a:solidFill>
                <a:srgbClr val="000000"/>
              </a:solidFill>
              <a:prstDash val="solid"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miter lim="400000"/>
            </a:ln>
          </a:top>
          <a:bottom>
            <a:ln w="9525" cap="flat">
              <a:solidFill>
                <a:srgbClr val="000000"/>
              </a:solidFill>
              <a:prstDash val="solid"/>
              <a:miter lim="400000"/>
            </a:ln>
          </a:bottom>
          <a:insideH>
            <a:ln w="9525" cap="flat">
              <a:solidFill>
                <a:srgbClr val="000000"/>
              </a:solidFill>
              <a:prstDash val="solid"/>
              <a:miter lim="400000"/>
            </a:ln>
          </a:insideH>
          <a:insideV>
            <a:ln w="952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left>
          <a:right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right>
          <a:top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top>
          <a:bottom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bottom>
          <a:insideH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insideH>
          <a:insideV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Helvetica Neue Bold Condensed"/>
          <a:ea typeface="Helvetica Neue Bold Condensed"/>
          <a:cs typeface="Helvetica Neue Bold Condensed"/>
        </a:font>
        <a:srgbClr val="FFFFFF"/>
      </a:tcTxStyle>
      <a:tcStyle>
        <a:tcBdr>
          <a:left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left>
          <a:right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right>
          <a:top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top>
          <a:bottom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bottom>
          <a:insideH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insideH>
          <a:insideV>
            <a:ln w="9525" cap="flat">
              <a:solidFill>
                <a:srgbClr val="000000">
                  <a:alpha val="80000"/>
                </a:srgbClr>
              </a:solidFill>
              <a:prstDash val="solid"/>
              <a:miter lim="400000"/>
            </a:ln>
          </a:insideV>
        </a:tcBdr>
        <a:fill>
          <a:solidFill>
            <a:srgbClr val="38BCD9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3000">
        <a:latin typeface="Lucida Grande"/>
        <a:ea typeface="Lucida Grande"/>
        <a:cs typeface="Lucida Grande"/>
        <a:sym typeface="Lucida Grande"/>
      </a:defRPr>
    </a:lvl1pPr>
    <a:lvl2pPr indent="228600" defTabSz="457200">
      <a:defRPr sz="3000">
        <a:latin typeface="Lucida Grande"/>
        <a:ea typeface="Lucida Grande"/>
        <a:cs typeface="Lucida Grande"/>
        <a:sym typeface="Lucida Grande"/>
      </a:defRPr>
    </a:lvl2pPr>
    <a:lvl3pPr indent="457200" defTabSz="457200">
      <a:defRPr sz="3000">
        <a:latin typeface="Lucida Grande"/>
        <a:ea typeface="Lucida Grande"/>
        <a:cs typeface="Lucida Grande"/>
        <a:sym typeface="Lucida Grande"/>
      </a:defRPr>
    </a:lvl3pPr>
    <a:lvl4pPr indent="685800" defTabSz="457200">
      <a:defRPr sz="3000">
        <a:latin typeface="Lucida Grande"/>
        <a:ea typeface="Lucida Grande"/>
        <a:cs typeface="Lucida Grande"/>
        <a:sym typeface="Lucida Grande"/>
      </a:defRPr>
    </a:lvl4pPr>
    <a:lvl5pPr indent="914400" defTabSz="457200">
      <a:defRPr sz="3000">
        <a:latin typeface="Lucida Grande"/>
        <a:ea typeface="Lucida Grande"/>
        <a:cs typeface="Lucida Grande"/>
        <a:sym typeface="Lucida Grande"/>
      </a:defRPr>
    </a:lvl5pPr>
    <a:lvl6pPr indent="1143000" defTabSz="457200">
      <a:defRPr sz="3000">
        <a:latin typeface="Lucida Grande"/>
        <a:ea typeface="Lucida Grande"/>
        <a:cs typeface="Lucida Grande"/>
        <a:sym typeface="Lucida Grande"/>
      </a:defRPr>
    </a:lvl6pPr>
    <a:lvl7pPr indent="1371600" defTabSz="457200">
      <a:defRPr sz="3000">
        <a:latin typeface="Lucida Grande"/>
        <a:ea typeface="Lucida Grande"/>
        <a:cs typeface="Lucida Grande"/>
        <a:sym typeface="Lucida Grande"/>
      </a:defRPr>
    </a:lvl7pPr>
    <a:lvl8pPr indent="1600200" defTabSz="457200">
      <a:defRPr sz="3000">
        <a:latin typeface="Lucida Grande"/>
        <a:ea typeface="Lucida Grande"/>
        <a:cs typeface="Lucida Grande"/>
        <a:sym typeface="Lucida Grande"/>
      </a:defRPr>
    </a:lvl8pPr>
    <a:lvl9pPr indent="1828800" defTabSz="4572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We will have 3 presentations at the upcoming Spark Summit, please be sure to watch for us.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We will have 3 presentations at the upcoming Spark Summit, please be sure to watch for us.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We will have 3 presentations at the upcoming Spark Summit, please be sure to watch for us.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We will have 3 presentations at the upcoming Spark Summit, please be sure to watch for us.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4" name="Shape 3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Assuming it’s a Scala project…..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Every job has a Config object passed in…..   400….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Have the option to choose at job start time, whether to run in own context or shared context.</a:t>
            </a:r>
            <a:endParaRPr sz="3000"/>
          </a:p>
          <a:p>
            <a:pPr lvl="0">
              <a:defRPr sz="1800"/>
            </a:pPr>
            <a:r>
              <a:rPr sz="3000"/>
              <a:t>Pretty cool, I can submit a diagnostic jar to diagnose a problem.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Complex queries GROUP BY, filters, etc.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863600">
              <a:defRPr sz="1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Here we have the workflow for low-latency jobs which share a single SparkContext.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0" defTabSz="863600">
              <a:defRPr sz="1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Unlike the ad-hoc job, here we explicitly create a context.   With standalone / coarse mode, guarantee/fix CPU and memory resources.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0" defTabSz="863600">
              <a:defRPr sz="1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We run a job to load the data and populate the SparkContext RDDs.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0" defTabSz="863600">
              <a:defRPr sz="1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An API server submits query jobs against the job server, which executes them and returns JSON results in the same request.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lvl="0" defTabSz="863600">
              <a:defRPr sz="1800"/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Jobs can be separate jars, written by separate teams, independently loaded, run, tested.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 lvl="0"/>
            <a:r>
              <a:t>There are many ways to run Spark.  There is a standalone cluster mode, and it can run under Mesos, or YARN.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3619500" y="1212651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3619500" y="1219795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3548062" y="8304609"/>
            <a:ext cx="17287876" cy="296465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3548062" y="11251406"/>
            <a:ext cx="17287876" cy="7143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One</a:t>
            </a:r>
            <a:endParaRPr sz="3200">
              <a:solidFill>
                <a:srgbClr val="5C86B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Two</a:t>
            </a:r>
            <a:endParaRPr sz="3200">
              <a:solidFill>
                <a:srgbClr val="5C86B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Three</a:t>
            </a:r>
            <a:endParaRPr sz="3200">
              <a:solidFill>
                <a:srgbClr val="5C86B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Four</a:t>
            </a:r>
            <a:endParaRPr sz="3200">
              <a:solidFill>
                <a:srgbClr val="5C86B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20389453" y="12960350"/>
            <a:ext cx="446485" cy="5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rPr>
              <a:t>01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urple 1 line band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bug_white.png"/>
          <p:cNvPicPr/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512343" y="12899008"/>
            <a:ext cx="493223" cy="482204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3048000" y="-17860"/>
            <a:ext cx="18305860" cy="1785939"/>
          </a:xfrm>
          <a:prstGeom prst="rect">
            <a:avLst/>
          </a:prstGeom>
          <a:solidFill>
            <a:srgbClr val="000000">
              <a:alpha val="4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1" name="Shape 51"/>
          <p:cNvSpPr/>
          <p:nvPr>
            <p:ph type="sldNum" sz="quarter" idx="2"/>
          </p:nvPr>
        </p:nvSpPr>
        <p:spPr>
          <a:xfrm>
            <a:off x="20512770" y="12983765"/>
            <a:ext cx="305309" cy="359767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z="24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eutral 1 line band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bug_dark.png"/>
          <p:cNvPicPr/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512343" y="12898772"/>
            <a:ext cx="500064" cy="48889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3048000" y="-17860"/>
            <a:ext cx="18305860" cy="1785939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20539914" y="12983765"/>
            <a:ext cx="305309" cy="359767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z="2400">
                <a:solidFill>
                  <a:srgbClr val="434343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ster #2 copy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bug_white.png"/>
          <p:cNvPicPr/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3512343" y="12899008"/>
            <a:ext cx="500064" cy="482204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4177473" y="13028414"/>
            <a:ext cx="3691820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cap="all" sz="18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cap="none">
                <a:solidFill>
                  <a:srgbClr val="000000"/>
                </a:solidFill>
              </a:defRPr>
            </a:pPr>
            <a:r>
              <a:rPr cap="all">
                <a:solidFill>
                  <a:srgbClr val="FFFFFF"/>
                </a:solidFill>
              </a:rPr>
              <a:t>CONFIDENTIAL—DO NOT DISTRIBUTE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20549338" y="12983765"/>
            <a:ext cx="305309" cy="359767"/>
          </a:xfrm>
          <a:prstGeom prst="rect">
            <a:avLst/>
          </a:prstGeom>
        </p:spPr>
        <p:txBody>
          <a:bodyPr wrap="none" lIns="0" tIns="0" rIns="0" bIns="0" anchor="t"/>
          <a:lstStyle>
            <a:lvl1pPr algn="ctr" defTabSz="584200">
              <a:defRPr sz="24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9798288" y="4024563"/>
            <a:ext cx="12801601" cy="2133099"/>
          </a:xfrm>
          <a:prstGeom prst="rect">
            <a:avLst/>
          </a:prstGeom>
        </p:spPr>
        <p:txBody>
          <a:bodyPr anchor="t"/>
          <a:lstStyle>
            <a:lvl1pPr defTabSz="457200">
              <a:defRPr b="1" spc="331" sz="7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331" sz="7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9798288" y="6089017"/>
            <a:ext cx="12801601" cy="3973681"/>
          </a:xfrm>
          <a:prstGeom prst="rect">
            <a:avLst/>
          </a:prstGeom>
        </p:spPr>
        <p:txBody>
          <a:bodyPr/>
          <a:lstStyle>
            <a:lvl1pPr marL="0" indent="0" defTabSz="457200">
              <a:spcBef>
                <a:spcPts val="700"/>
              </a:spcBef>
              <a:buSzTx/>
              <a:buFontTx/>
              <a:buNone/>
              <a:def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defTabSz="457200">
              <a:spcBef>
                <a:spcPts val="700"/>
              </a:spcBef>
              <a:buSzTx/>
              <a:buFontTx/>
              <a:buNone/>
              <a:def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defTabSz="457200">
              <a:spcBef>
                <a:spcPts val="700"/>
              </a:spcBef>
              <a:buSzTx/>
              <a:buFontTx/>
              <a:buNone/>
              <a:def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defTabSz="457200">
              <a:spcBef>
                <a:spcPts val="700"/>
              </a:spcBef>
              <a:buSzTx/>
              <a:buFontTx/>
              <a:buNone/>
              <a:def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defTabSz="457200">
              <a:spcBef>
                <a:spcPts val="700"/>
              </a:spcBef>
              <a:buSzTx/>
              <a:buFontTx/>
              <a:buNone/>
              <a:def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Body Level One</a:t>
            </a:r>
            <a:endParaRPr sz="8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Body Level Two</a:t>
            </a:r>
            <a:endParaRPr sz="8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Body Level Three</a:t>
            </a:r>
            <a:endParaRPr sz="8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Body Level Four</a:t>
            </a:r>
            <a:endParaRPr sz="8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87878" indent="-530678"/>
            <a:lvl3pPr marL="1409700" indent="-495300"/>
            <a:lvl4pPr marL="1965960" indent="-594360"/>
            <a:lvl5pPr marL="2423160" indent="-594360"/>
          </a:lstStyle>
          <a:p>
            <a:pPr lvl="0">
              <a:defRPr sz="1800"/>
            </a:pPr>
            <a:r>
              <a:rPr sz="6000"/>
              <a:t>Body Level One</a:t>
            </a:r>
            <a:endParaRPr sz="6000"/>
          </a:p>
          <a:p>
            <a:pPr lvl="1">
              <a:defRPr sz="1800"/>
            </a:pPr>
            <a:r>
              <a:rPr sz="6000"/>
              <a:t>Body Level Two</a:t>
            </a:r>
            <a:endParaRPr sz="6000"/>
          </a:p>
          <a:p>
            <a:pPr lvl="2">
              <a:defRPr sz="1800"/>
            </a:pPr>
            <a:r>
              <a:rPr sz="6000"/>
              <a:t>Body Level Three</a:t>
            </a:r>
            <a:endParaRPr sz="6000"/>
          </a:p>
          <a:p>
            <a:pPr lvl="3">
              <a:defRPr sz="1800"/>
            </a:pPr>
            <a:r>
              <a:rPr sz="6000"/>
              <a:t>Body Level Four</a:t>
            </a:r>
            <a:endParaRPr sz="6000"/>
          </a:p>
          <a:p>
            <a:pPr lvl="4">
              <a:defRPr sz="1800"/>
            </a:pPr>
            <a:r>
              <a:rPr sz="6000"/>
              <a:t>Body Level Five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3962400" y="5726905"/>
            <a:ext cx="16459200" cy="2262189"/>
          </a:xfrm>
          <a:prstGeom prst="rect">
            <a:avLst/>
          </a:prstGeom>
        </p:spPr>
        <p:txBody>
          <a:bodyPr/>
          <a:lstStyle>
            <a:lvl1pPr algn="ctr"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xfrm>
            <a:off x="19955110" y="448327"/>
            <a:ext cx="4267201" cy="602217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3619500" y="1212651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3619500" y="1219795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3548062" y="9715500"/>
            <a:ext cx="17287876" cy="155376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3548062" y="11251406"/>
            <a:ext cx="17287876" cy="7143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One</a:t>
            </a:r>
            <a:endParaRPr sz="3200">
              <a:solidFill>
                <a:srgbClr val="5C86B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Two</a:t>
            </a:r>
            <a:endParaRPr sz="3200">
              <a:solidFill>
                <a:srgbClr val="5C86B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Three</a:t>
            </a:r>
            <a:endParaRPr sz="3200">
              <a:solidFill>
                <a:srgbClr val="5C86B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Four</a:t>
            </a:r>
            <a:endParaRPr sz="3200">
              <a:solidFill>
                <a:srgbClr val="5C86B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3619500" y="6840140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3619500" y="6911578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" name="Shape 19"/>
          <p:cNvSpPr/>
          <p:nvPr>
            <p:ph type="title"/>
          </p:nvPr>
        </p:nvSpPr>
        <p:spPr>
          <a:xfrm>
            <a:off x="3548062" y="3696890"/>
            <a:ext cx="17287876" cy="296465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3619500" y="7411640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3619500" y="7483078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0389453" y="12960350"/>
            <a:ext cx="446485" cy="5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rPr>
              <a:t>01</a:t>
            </a: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3548062" y="2714625"/>
            <a:ext cx="8179595" cy="455414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3548062" y="7608093"/>
            <a:ext cx="8179595" cy="47327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One</a:t>
            </a:r>
            <a:endParaRPr sz="3200">
              <a:solidFill>
                <a:srgbClr val="5C86B9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Two</a:t>
            </a:r>
            <a:endParaRPr sz="3200">
              <a:solidFill>
                <a:srgbClr val="5C86B9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Three</a:t>
            </a:r>
            <a:endParaRPr sz="3200">
              <a:solidFill>
                <a:srgbClr val="5C86B9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Four</a:t>
            </a:r>
            <a:endParaRPr sz="3200">
              <a:solidFill>
                <a:srgbClr val="5C86B9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5C86B9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619500" y="36075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3619500" y="36790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3548062" y="625078"/>
            <a:ext cx="17287876" cy="2875360"/>
          </a:xfrm>
          <a:prstGeom prst="rect">
            <a:avLst/>
          </a:prstGeom>
        </p:spPr>
        <p:txBody>
          <a:bodyPr lIns="0" tIns="0" rIns="0" bIns="0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3619500" y="36075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" name="Shape 32"/>
          <p:cNvSpPr/>
          <p:nvPr/>
        </p:nvSpPr>
        <p:spPr>
          <a:xfrm>
            <a:off x="3619500" y="36790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3548062" y="625078"/>
            <a:ext cx="17287876" cy="2875360"/>
          </a:xfrm>
          <a:prstGeom prst="rect">
            <a:avLst/>
          </a:prstGeom>
        </p:spPr>
        <p:txBody>
          <a:bodyPr lIns="0" tIns="0" rIns="0" bIns="0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3548062" y="4196953"/>
            <a:ext cx="17287876" cy="8893969"/>
          </a:xfrm>
          <a:prstGeom prst="rect">
            <a:avLst/>
          </a:prstGeom>
        </p:spPr>
        <p:txBody>
          <a:bodyPr lIns="0" tIns="0" rIns="0" bIns="0" anchor="ctr"/>
          <a:lstStyle>
            <a:lvl1pPr marL="695157" indent="-695157">
              <a:buClr>
                <a:srgbClr val="5C86B9"/>
              </a:buClr>
              <a:buSzPct val="70000"/>
              <a:buFont typeface="Zapf Dingbats"/>
              <a:buChar char="✤"/>
              <a:defRPr sz="5200"/>
            </a:lvl1pPr>
            <a:lvl2pPr marL="1203157" indent="-695157">
              <a:buClr>
                <a:srgbClr val="5C86B9"/>
              </a:buClr>
              <a:buSzPct val="70000"/>
              <a:buFont typeface="Zapf Dingbats"/>
              <a:buChar char="✤"/>
              <a:defRPr sz="5200"/>
            </a:lvl2pPr>
            <a:lvl3pPr marL="1711157" indent="-695157">
              <a:buClr>
                <a:srgbClr val="5C86B9"/>
              </a:buClr>
              <a:buSzPct val="70000"/>
              <a:buFont typeface="Zapf Dingbats"/>
              <a:buChar char="✤"/>
              <a:defRPr sz="5200"/>
            </a:lvl3pPr>
            <a:lvl4pPr marL="2219157" indent="-695157">
              <a:buClr>
                <a:srgbClr val="5C86B9"/>
              </a:buClr>
              <a:buSzPct val="70000"/>
              <a:buFont typeface="Zapf Dingbats"/>
              <a:buChar char="✤"/>
              <a:defRPr sz="5200"/>
            </a:lvl4pPr>
            <a:lvl5pPr marL="2727157" indent="-695157">
              <a:buClr>
                <a:srgbClr val="5C86B9"/>
              </a:buClr>
              <a:buSzPct val="70000"/>
              <a:buFont typeface="Zapf Dingbats"/>
              <a:buChar char="✤"/>
              <a:defRPr sz="5200"/>
            </a:lvl5pPr>
          </a:lstStyle>
          <a:p>
            <a:pPr lvl="0">
              <a:defRPr sz="1800"/>
            </a:pPr>
            <a:r>
              <a:rPr sz="5200"/>
              <a:t>Body Level One</a:t>
            </a:r>
            <a:endParaRPr sz="5200"/>
          </a:p>
          <a:p>
            <a:pPr lvl="1">
              <a:defRPr sz="1800"/>
            </a:pPr>
            <a:r>
              <a:rPr sz="5200"/>
              <a:t>Body Level Two</a:t>
            </a:r>
            <a:endParaRPr sz="5200"/>
          </a:p>
          <a:p>
            <a:pPr lvl="2">
              <a:defRPr sz="1800"/>
            </a:pPr>
            <a:r>
              <a:rPr sz="5200"/>
              <a:t>Body Level Three</a:t>
            </a:r>
            <a:endParaRPr sz="5200"/>
          </a:p>
          <a:p>
            <a:pPr lvl="3">
              <a:defRPr sz="1800"/>
            </a:pPr>
            <a:r>
              <a:rPr sz="5200"/>
              <a:t>Body Level Four</a:t>
            </a:r>
            <a:endParaRPr sz="5200"/>
          </a:p>
          <a:p>
            <a:pPr lvl="4">
              <a:defRPr sz="1800"/>
            </a:pPr>
            <a:r>
              <a:rPr sz="5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3619500" y="3607593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" name="Shape 37"/>
          <p:cNvSpPr/>
          <p:nvPr/>
        </p:nvSpPr>
        <p:spPr>
          <a:xfrm>
            <a:off x="3619500" y="3679031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7996B9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Shape 38"/>
          <p:cNvSpPr/>
          <p:nvPr/>
        </p:nvSpPr>
        <p:spPr>
          <a:xfrm>
            <a:off x="20389453" y="12960350"/>
            <a:ext cx="446485" cy="51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200"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rPr>
              <a:t>01</a:t>
            </a: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548062" y="625078"/>
            <a:ext cx="8179595" cy="2875360"/>
          </a:xfrm>
          <a:prstGeom prst="rect">
            <a:avLst/>
          </a:prstGeom>
        </p:spPr>
        <p:txBody>
          <a:bodyPr lIns="0" tIns="0" rIns="0" bIns="0"/>
          <a:lstStyle>
            <a:lvl1pPr>
              <a:defRPr spc="-180" sz="90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3548062" y="4196953"/>
            <a:ext cx="8179595" cy="8893969"/>
          </a:xfrm>
          <a:prstGeom prst="rect">
            <a:avLst/>
          </a:prstGeom>
        </p:spPr>
        <p:txBody>
          <a:bodyPr lIns="0" tIns="0" rIns="0" bIns="0" anchor="ctr"/>
          <a:lstStyle>
            <a:lvl1pPr marL="533400" indent="-533400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 sz="4200"/>
            </a:lvl1pPr>
            <a:lvl2pPr marL="914400" indent="-533400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 sz="4200"/>
            </a:lvl2pPr>
            <a:lvl3pPr marL="1295400" indent="-533400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 sz="4200"/>
            </a:lvl3pPr>
            <a:lvl4pPr marL="1676400" indent="-533400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 sz="4200"/>
            </a:lvl4pPr>
            <a:lvl5pPr marL="2057400" indent="-533400">
              <a:spcBef>
                <a:spcPts val="3800"/>
              </a:spcBef>
              <a:buClr>
                <a:srgbClr val="5C86B9"/>
              </a:buClr>
              <a:buSzPct val="70000"/>
              <a:buFont typeface="Zapf Dingbats"/>
              <a:buChar char="✤"/>
              <a:defRPr sz="4200"/>
            </a:lvl5pPr>
          </a:lstStyle>
          <a:p>
            <a:pPr lvl="0">
              <a:defRPr sz="1800"/>
            </a:pPr>
            <a:r>
              <a:rPr sz="4200"/>
              <a:t>Body Level One</a:t>
            </a:r>
            <a:endParaRPr sz="4200"/>
          </a:p>
          <a:p>
            <a:pPr lvl="1">
              <a:defRPr sz="1800"/>
            </a:pPr>
            <a:r>
              <a:rPr sz="4200"/>
              <a:t>Body Level Two</a:t>
            </a:r>
            <a:endParaRPr sz="4200"/>
          </a:p>
          <a:p>
            <a:pPr lvl="2">
              <a:defRPr sz="1800"/>
            </a:pPr>
            <a:r>
              <a:rPr sz="4200"/>
              <a:t>Body Level Three</a:t>
            </a:r>
            <a:endParaRPr sz="4200"/>
          </a:p>
          <a:p>
            <a:pPr lvl="3">
              <a:defRPr sz="1800"/>
            </a:pPr>
            <a:r>
              <a:rPr sz="4200"/>
              <a:t>Body Level Four</a:t>
            </a:r>
            <a:endParaRPr sz="4200"/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body" idx="1"/>
          </p:nvPr>
        </p:nvSpPr>
        <p:spPr>
          <a:xfrm>
            <a:off x="3548062" y="625078"/>
            <a:ext cx="17287876" cy="12465844"/>
          </a:xfrm>
          <a:prstGeom prst="rect">
            <a:avLst/>
          </a:prstGeom>
        </p:spPr>
        <p:txBody>
          <a:bodyPr lIns="0" tIns="0" rIns="0" bIns="0" anchor="ctr"/>
          <a:lstStyle>
            <a:lvl1pPr marL="802105" indent="-802105">
              <a:buClr>
                <a:srgbClr val="5C86B9"/>
              </a:buClr>
              <a:buSzPct val="70000"/>
              <a:buFont typeface="Zapf Dingbats"/>
              <a:buChar char="✤"/>
            </a:lvl1pPr>
            <a:lvl2pPr marL="1310105" indent="-802105">
              <a:buClr>
                <a:srgbClr val="5C86B9"/>
              </a:buClr>
              <a:buSzPct val="70000"/>
              <a:buFont typeface="Zapf Dingbats"/>
              <a:buChar char="✤"/>
            </a:lvl2pPr>
            <a:lvl3pPr marL="1818105" indent="-802105">
              <a:buClr>
                <a:srgbClr val="5C86B9"/>
              </a:buClr>
              <a:buSzPct val="70000"/>
              <a:buFont typeface="Zapf Dingbats"/>
              <a:buChar char="✤"/>
            </a:lvl3pPr>
            <a:lvl4pPr marL="2326105" indent="-802105">
              <a:buClr>
                <a:srgbClr val="5C86B9"/>
              </a:buClr>
              <a:buSzPct val="70000"/>
              <a:buFont typeface="Zapf Dingbats"/>
              <a:buChar char="✤"/>
            </a:lvl4pPr>
            <a:lvl5pPr marL="2834105" indent="-802105">
              <a:buClr>
                <a:srgbClr val="5C86B9"/>
              </a:buClr>
              <a:buSzPct val="70000"/>
              <a:buFont typeface="Zapf Dingbats"/>
              <a:buChar char="✤"/>
            </a:lvl5pPr>
          </a:lstStyle>
          <a:p>
            <a:pPr lvl="0">
              <a:defRPr sz="1800"/>
            </a:pPr>
            <a:r>
              <a:rPr sz="6000"/>
              <a:t>Body Level One</a:t>
            </a:r>
            <a:endParaRPr sz="6000"/>
          </a:p>
          <a:p>
            <a:pPr lvl="1">
              <a:defRPr sz="1800"/>
            </a:pPr>
            <a:r>
              <a:rPr sz="6000"/>
              <a:t>Body Level Two</a:t>
            </a:r>
            <a:endParaRPr sz="6000"/>
          </a:p>
          <a:p>
            <a:pPr lvl="2">
              <a:defRPr sz="1800"/>
            </a:pPr>
            <a:r>
              <a:rPr sz="6000"/>
              <a:t>Body Level Three</a:t>
            </a:r>
            <a:endParaRPr sz="6000"/>
          </a:p>
          <a:p>
            <a:pPr lvl="3">
              <a:defRPr sz="1800"/>
            </a:pPr>
            <a:r>
              <a:rPr sz="6000"/>
              <a:t>Body Level Four</a:t>
            </a:r>
            <a:endParaRPr sz="6000"/>
          </a:p>
          <a:p>
            <a:pPr lvl="4">
              <a:defRPr sz="1800"/>
            </a:pPr>
            <a:r>
              <a:rPr sz="6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057637" y="1336559"/>
            <a:ext cx="18648042" cy="2262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 anchor="ctr">
            <a:normAutofit fontScale="100000" lnSpcReduction="0"/>
          </a:bodyPr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092894" y="4114801"/>
            <a:ext cx="20198211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normAutofit fontScale="100000" lnSpcReduction="0"/>
          </a:bodyPr>
          <a:lstStyle>
            <a:lvl2pPr marL="987878" indent="-530678"/>
            <a:lvl3pPr marL="1409700" indent="-495300"/>
            <a:lvl4pPr marL="1965960" indent="-594360"/>
            <a:lvl5pPr marL="2423160" indent="-594360"/>
          </a:lstStyle>
          <a:p>
            <a:pPr lvl="0">
              <a:defRPr sz="1800"/>
            </a:pPr>
            <a:r>
              <a:rPr sz="6000"/>
              <a:t>Body Level One</a:t>
            </a:r>
            <a:endParaRPr sz="6000"/>
          </a:p>
          <a:p>
            <a:pPr lvl="1">
              <a:defRPr sz="1800"/>
            </a:pPr>
            <a:r>
              <a:rPr sz="6000"/>
              <a:t>Body Level Two</a:t>
            </a:r>
            <a:endParaRPr sz="6000"/>
          </a:p>
          <a:p>
            <a:pPr lvl="2">
              <a:defRPr sz="1800"/>
            </a:pPr>
            <a:r>
              <a:rPr sz="6000"/>
              <a:t>Body Level Three</a:t>
            </a:r>
            <a:endParaRPr sz="6000"/>
          </a:p>
          <a:p>
            <a:pPr lvl="3">
              <a:defRPr sz="1800"/>
            </a:pPr>
            <a:r>
              <a:rPr sz="6000"/>
              <a:t>Body Level Four</a:t>
            </a:r>
            <a:endParaRPr sz="6000"/>
          </a:p>
          <a:p>
            <a:pPr lvl="4">
              <a:defRPr sz="1800"/>
            </a:pPr>
            <a:r>
              <a:rPr sz="60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9926355" y="218290"/>
            <a:ext cx="4267201" cy="602216"/>
          </a:xfrm>
          <a:prstGeom prst="rect">
            <a:avLst/>
          </a:prstGeom>
          <a:ln w="12700">
            <a:miter lim="400000"/>
          </a:ln>
        </p:spPr>
        <p:txBody>
          <a:bodyPr tIns="91439" bIns="91439" anchor="ctr">
            <a:spAutoFit/>
          </a:bodyPr>
          <a:lstStyle>
            <a:lvl1pPr algn="r" defTabSz="457200">
              <a:defRPr sz="3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5" name="tuplejump_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584126" y="11324001"/>
            <a:ext cx="1550127" cy="181971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transition spd="med" advClick="1"/>
  <p:txStyles>
    <p:titleStyle>
      <a:lvl1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1pPr>
      <a:lvl2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2pPr>
      <a:lvl3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3pPr>
      <a:lvl4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4pPr>
      <a:lvl5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5pPr>
      <a:lvl6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6pPr>
      <a:lvl7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7pPr>
      <a:lvl8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8pPr>
      <a:lvl9pPr defTabSz="584200">
        <a:defRPr spc="-159" sz="8000">
          <a:solidFill>
            <a:srgbClr val="314864"/>
          </a:solidFill>
          <a:latin typeface="+mn-lt"/>
          <a:ea typeface="+mn-ea"/>
          <a:cs typeface="+mn-cs"/>
          <a:sym typeface="Didot"/>
        </a:defRPr>
      </a:lvl9pPr>
    </p:titleStyle>
    <p:bodyStyle>
      <a:lvl1pPr marL="557212" indent="-557212" defTabSz="584200">
        <a:spcBef>
          <a:spcPts val="4200"/>
        </a:spcBef>
        <a:buSzPct val="100000"/>
        <a:buFont typeface="Arial"/>
        <a:buChar char="•"/>
        <a:defRPr sz="6000">
          <a:latin typeface="Palatino"/>
          <a:ea typeface="Palatino"/>
          <a:cs typeface="Palatino"/>
          <a:sym typeface="Palatino"/>
        </a:defRPr>
      </a:lvl1pPr>
      <a:lvl2pPr marL="1069521" indent="-612321" defTabSz="584200">
        <a:spcBef>
          <a:spcPts val="4200"/>
        </a:spcBef>
        <a:buSzPct val="100000"/>
        <a:buFont typeface="Arial"/>
        <a:buChar char="–"/>
        <a:defRPr sz="6000">
          <a:latin typeface="Palatino"/>
          <a:ea typeface="Palatino"/>
          <a:cs typeface="Palatino"/>
          <a:sym typeface="Palatino"/>
        </a:defRPr>
      </a:lvl2pPr>
      <a:lvl3pPr marL="1485900" indent="-571500" defTabSz="584200">
        <a:spcBef>
          <a:spcPts val="4200"/>
        </a:spcBef>
        <a:buSzPct val="100000"/>
        <a:buFont typeface="Arial"/>
        <a:buChar char="•"/>
        <a:defRPr sz="6000">
          <a:latin typeface="Palatino"/>
          <a:ea typeface="Palatino"/>
          <a:cs typeface="Palatino"/>
          <a:sym typeface="Palatino"/>
        </a:defRPr>
      </a:lvl3pPr>
      <a:lvl4pPr marL="2057400" indent="-685800" defTabSz="584200">
        <a:spcBef>
          <a:spcPts val="4200"/>
        </a:spcBef>
        <a:buSzPct val="100000"/>
        <a:buFont typeface="Arial"/>
        <a:buChar char="–"/>
        <a:defRPr sz="6000">
          <a:latin typeface="Palatino"/>
          <a:ea typeface="Palatino"/>
          <a:cs typeface="Palatino"/>
          <a:sym typeface="Palatino"/>
        </a:defRPr>
      </a:lvl4pPr>
      <a:lvl5pPr marL="2514600" indent="-685800" defTabSz="584200">
        <a:spcBef>
          <a:spcPts val="4200"/>
        </a:spcBef>
        <a:buSzPct val="100000"/>
        <a:buFont typeface="Arial"/>
        <a:buChar char="»"/>
        <a:defRPr sz="6000">
          <a:latin typeface="Palatino"/>
          <a:ea typeface="Palatino"/>
          <a:cs typeface="Palatino"/>
          <a:sym typeface="Palatino"/>
        </a:defRPr>
      </a:lvl5pPr>
      <a:lvl6pPr marL="2971800" indent="-685800" defTabSz="584200">
        <a:spcBef>
          <a:spcPts val="4200"/>
        </a:spcBef>
        <a:buSzPct val="100000"/>
        <a:buFont typeface="Arial"/>
        <a:buChar char="•"/>
        <a:defRPr sz="6000">
          <a:latin typeface="Palatino"/>
          <a:ea typeface="Palatino"/>
          <a:cs typeface="Palatino"/>
          <a:sym typeface="Palatino"/>
        </a:defRPr>
      </a:lvl6pPr>
      <a:lvl7pPr marL="3429000" indent="-685800" defTabSz="584200">
        <a:spcBef>
          <a:spcPts val="4200"/>
        </a:spcBef>
        <a:buSzPct val="100000"/>
        <a:buFont typeface="Arial"/>
        <a:buChar char="•"/>
        <a:defRPr sz="6000">
          <a:latin typeface="Palatino"/>
          <a:ea typeface="Palatino"/>
          <a:cs typeface="Palatino"/>
          <a:sym typeface="Palatino"/>
        </a:defRPr>
      </a:lvl7pPr>
      <a:lvl8pPr marL="3886200" indent="-685800" defTabSz="584200">
        <a:spcBef>
          <a:spcPts val="4200"/>
        </a:spcBef>
        <a:buSzPct val="100000"/>
        <a:buFont typeface="Arial"/>
        <a:buChar char="•"/>
        <a:defRPr sz="6000">
          <a:latin typeface="Palatino"/>
          <a:ea typeface="Palatino"/>
          <a:cs typeface="Palatino"/>
          <a:sym typeface="Palatino"/>
        </a:defRPr>
      </a:lvl8pPr>
      <a:lvl9pPr marL="4343400" indent="-685800" defTabSz="584200">
        <a:spcBef>
          <a:spcPts val="4200"/>
        </a:spcBef>
        <a:buSzPct val="100000"/>
        <a:buFont typeface="Arial"/>
        <a:buChar char="•"/>
        <a:defRPr sz="6000">
          <a:latin typeface="Palatino"/>
          <a:ea typeface="Palatino"/>
          <a:cs typeface="Palatino"/>
          <a:sym typeface="Palatino"/>
        </a:defRPr>
      </a:lvl9pPr>
    </p:bodyStyle>
    <p:otherStyle>
      <a:lvl1pPr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 defTabSz="457200">
        <a:defRPr sz="30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sosphere.com/learn/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uplejump/snackfs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loud.google.com/solutions/hadoop/click-to-deploy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"/><Relationship Id="rId4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socrata.com" TargetMode="External"/><Relationship Id="rId3" Type="http://schemas.openxmlformats.org/officeDocument/2006/relationships/hyperlink" Target="http://www.twitter.com/evanfchan" TargetMode="External"/><Relationship Id="rId4" Type="http://schemas.openxmlformats.org/officeDocument/2006/relationships/hyperlink" Target="http://github.com/velvia" TargetMode="External"/><Relationship Id="rId5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atabricks.com/blog/2015/05/28/tuning-java-garbage-collection-for-spark-applications.html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hammerlab.org/2015/02/27/monitoring-spark-with-graphite-and-grafana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www.tuplejump.com" TargetMode="External"/><Relationship Id="rId3" Type="http://schemas.openxmlformats.org/officeDocument/2006/relationships/hyperlink" Target="http://github.com/tuplejump/FiloDB" TargetMode="External"/><Relationship Id="rId4" Type="http://schemas.openxmlformats.org/officeDocument/2006/relationships/hyperlink" Target="http://tuplejump.github.io/calliope/" TargetMode="External"/><Relationship Id="rId5" Type="http://schemas.openxmlformats.org/officeDocument/2006/relationships/hyperlink" Target="http://tuplejump.github.io/stargate/" TargetMode="External"/><Relationship Id="rId6" Type="http://schemas.openxmlformats.org/officeDocument/2006/relationships/hyperlink" Target="https://github.com/tuplejump/snackfs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st.github.com/ibuenros/9b94736c2bad2f4b8e23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github.com/spark-jobserver/spark-jobserver" TargetMode="External"/><Relationship Id="rId3" Type="http://schemas.openxmlformats.org/officeDocument/2006/relationships/hyperlink" Target="http://spark-packages.org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t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8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pray.io" TargetMode="Externa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06324">
              <a:defRPr b="0" spc="0" sz="1800">
                <a:solidFill>
                  <a:srgbClr val="000000"/>
                </a:solidFill>
              </a:defRPr>
            </a:pPr>
            <a:r>
              <a:rPr b="1" spc="256" sz="6030">
                <a:solidFill>
                  <a:srgbClr val="FFFFFF"/>
                </a:solidFill>
              </a:rPr>
              <a:t>Productionizing Spark</a:t>
            </a:r>
            <a:br>
              <a:rPr b="1" spc="256" sz="6030">
                <a:solidFill>
                  <a:srgbClr val="FFFFFF"/>
                </a:solidFill>
              </a:rPr>
            </a:br>
            <a:r>
              <a:rPr b="1" spc="256" sz="6030">
                <a:solidFill>
                  <a:srgbClr val="FFFFFF"/>
                </a:solidFill>
              </a:rPr>
              <a:t>and the Spark REST Job Server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Evan Chan</a:t>
            </a:r>
            <a:endParaRPr sz="64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Distinguished Engineer @TupleJump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Apache Mesos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84476" indent="-384476" defTabSz="403097">
              <a:spcBef>
                <a:spcPts val="2800"/>
              </a:spcBef>
              <a:defRPr sz="1800"/>
            </a:pPr>
            <a:r>
              <a:rPr sz="4140"/>
              <a:t>Was started by Matias in 2007 before he worked on Spark!</a:t>
            </a:r>
            <a:endParaRPr sz="4140"/>
          </a:p>
          <a:p>
            <a:pPr lvl="0" marL="384476" indent="-384476" defTabSz="403097">
              <a:spcBef>
                <a:spcPts val="2800"/>
              </a:spcBef>
              <a:defRPr sz="1800"/>
            </a:pPr>
            <a:r>
              <a:rPr sz="4140"/>
              <a:t>Can run your entire company on Mesos, not just big data</a:t>
            </a:r>
            <a:endParaRPr sz="4140"/>
          </a:p>
          <a:p>
            <a:pPr lvl="1" marL="681636" indent="-366168" defTabSz="403097">
              <a:spcBef>
                <a:spcPts val="2800"/>
              </a:spcBef>
              <a:defRPr sz="1800"/>
            </a:pPr>
            <a:r>
              <a:rPr sz="4140"/>
              <a:t>Great support for micro services - Docker, Marathon</a:t>
            </a:r>
            <a:endParaRPr sz="4140"/>
          </a:p>
          <a:p>
            <a:pPr lvl="1" marL="681636" indent="-366168" defTabSz="403097">
              <a:spcBef>
                <a:spcPts val="2800"/>
              </a:spcBef>
              <a:defRPr sz="1800"/>
            </a:pPr>
            <a:r>
              <a:rPr sz="4140"/>
              <a:t>Can run non-JVM workloads like MPI</a:t>
            </a:r>
            <a:endParaRPr sz="4140"/>
          </a:p>
          <a:p>
            <a:pPr lvl="0" marL="384476" indent="-384476" defTabSz="403097">
              <a:spcBef>
                <a:spcPts val="2800"/>
              </a:spcBef>
              <a:defRPr sz="1800"/>
            </a:pPr>
            <a:r>
              <a:rPr sz="4140"/>
              <a:t>Commercial backing from Mesosphere</a:t>
            </a:r>
            <a:endParaRPr sz="4140"/>
          </a:p>
          <a:p>
            <a:pPr lvl="0" marL="384476" indent="-384476" defTabSz="403097">
              <a:spcBef>
                <a:spcPts val="2800"/>
              </a:spcBef>
              <a:defRPr sz="1800"/>
            </a:pPr>
            <a:r>
              <a:rPr sz="4140"/>
              <a:t>Heavily used at Twitter and AirBNB</a:t>
            </a:r>
            <a:endParaRPr sz="4140"/>
          </a:p>
          <a:p>
            <a:pPr lvl="0" marL="384476" indent="-384476" defTabSz="403097">
              <a:spcBef>
                <a:spcPts val="2800"/>
              </a:spcBef>
              <a:defRPr sz="1800"/>
            </a:pPr>
            <a:r>
              <a:rPr sz="4140"/>
              <a:t>The Mesosphere </a:t>
            </a:r>
            <a:r>
              <a:rPr sz="4140">
                <a:hlinkClick r:id="rId3" invalidUrl="" action="" tgtFrame="" tooltip="" history="1" highlightClick="0" endSnd="0"/>
              </a:rPr>
              <a:t>DCOS</a:t>
            </a:r>
            <a:r>
              <a:rPr sz="4140"/>
              <a:t> will revolutionize Spark et al deployment - “dcos package install spark” !!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Mesos vs YARN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62486" indent="-462486" defTabSz="484886">
              <a:spcBef>
                <a:spcPts val="3400"/>
              </a:spcBef>
              <a:defRPr sz="1800"/>
            </a:pPr>
            <a:r>
              <a:rPr sz="4980"/>
              <a:t>Mesos is a two-level resource manager, with pluggable schedulers</a:t>
            </a:r>
            <a:endParaRPr sz="4980"/>
          </a:p>
          <a:p>
            <a:pPr lvl="1" marL="819939" indent="-440463" defTabSz="484886">
              <a:spcBef>
                <a:spcPts val="3400"/>
              </a:spcBef>
              <a:defRPr sz="1800"/>
            </a:pPr>
            <a:r>
              <a:rPr sz="4980"/>
              <a:t>You can run YARN on Mesos, with YARN delegating resource offers to Mesos (Project Myriad)</a:t>
            </a:r>
            <a:endParaRPr sz="4980"/>
          </a:p>
          <a:p>
            <a:pPr lvl="1" marL="819939" indent="-440463" defTabSz="484886">
              <a:spcBef>
                <a:spcPts val="3400"/>
              </a:spcBef>
              <a:defRPr sz="1800"/>
            </a:pPr>
            <a:r>
              <a:rPr sz="4980"/>
              <a:t>You can run multiple schedulers within Mesos, and write your own</a:t>
            </a:r>
            <a:endParaRPr sz="4980"/>
          </a:p>
          <a:p>
            <a:pPr lvl="0" marL="462486" indent="-462486" defTabSz="484886">
              <a:spcBef>
                <a:spcPts val="3400"/>
              </a:spcBef>
              <a:defRPr sz="1800"/>
            </a:pPr>
            <a:r>
              <a:rPr sz="4980"/>
              <a:t>If you’re already a Hadoop / Cloudera etc shop, YARN is easy choice</a:t>
            </a:r>
            <a:endParaRPr sz="4980"/>
          </a:p>
          <a:p>
            <a:pPr lvl="0" marL="462486" indent="-462486" defTabSz="484886">
              <a:spcBef>
                <a:spcPts val="3400"/>
              </a:spcBef>
              <a:defRPr sz="1800"/>
            </a:pPr>
            <a:r>
              <a:rPr sz="4980"/>
              <a:t>If you’re starting out, go 100% Mesos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Mesos Coarse vs Fine-Grained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Spark offers two modes to run Mesos Spark apps in (and you can choose per driver app):</a:t>
            </a:r>
            <a:endParaRPr sz="5280"/>
          </a:p>
          <a:p>
            <a:pPr lvl="1" marL="869333" indent="-466997" defTabSz="514095">
              <a:spcBef>
                <a:spcPts val="3600"/>
              </a:spcBef>
              <a:defRPr sz="1800"/>
            </a:pPr>
            <a:r>
              <a:rPr sz="5280"/>
              <a:t>coarse-grained: Spark allocates fixed number of workers for duration of driver app</a:t>
            </a:r>
            <a:endParaRPr sz="5280"/>
          </a:p>
          <a:p>
            <a:pPr lvl="1" marL="869333" indent="-466997" defTabSz="514095">
              <a:spcBef>
                <a:spcPts val="3600"/>
              </a:spcBef>
              <a:defRPr sz="1800"/>
            </a:pPr>
            <a:r>
              <a:rPr sz="5280"/>
              <a:t>fine-grained (default):  Dynamic executor allocation per task, but higher overhead per task</a:t>
            </a:r>
            <a:endParaRPr sz="5280"/>
          </a:p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Use coarse-grained if you run low-latency jobs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What about Datastax DSE?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62486" indent="-462486" defTabSz="484886">
              <a:spcBef>
                <a:spcPts val="3400"/>
              </a:spcBef>
              <a:defRPr sz="1800"/>
            </a:pPr>
            <a:r>
              <a:rPr sz="4980"/>
              <a:t>Cassandra, Hadoop, Spark all bundled in one distribution, collocated</a:t>
            </a:r>
            <a:endParaRPr sz="4980"/>
          </a:p>
          <a:p>
            <a:pPr lvl="0" marL="462486" indent="-462486" defTabSz="484886">
              <a:spcBef>
                <a:spcPts val="3400"/>
              </a:spcBef>
              <a:defRPr sz="1800"/>
            </a:pPr>
            <a:r>
              <a:rPr sz="4980"/>
              <a:t>Custom cluster manager and HA/failover logic for Spark Master, using Cassandra gossip</a:t>
            </a:r>
            <a:endParaRPr sz="4980"/>
          </a:p>
          <a:p>
            <a:pPr lvl="0" marL="462486" indent="-462486" defTabSz="484886">
              <a:spcBef>
                <a:spcPts val="3400"/>
              </a:spcBef>
              <a:defRPr sz="1800"/>
            </a:pPr>
            <a:r>
              <a:rPr sz="4980"/>
              <a:t>Can use CFS (Cassandra-based HDFS), </a:t>
            </a:r>
            <a:r>
              <a:rPr sz="4980" u="sng">
                <a:hlinkClick r:id="rId3" invalidUrl="" action="" tgtFrame="" tooltip="" history="1" highlightClick="0" endSnd="0"/>
              </a:rPr>
              <a:t>SnackFS</a:t>
            </a:r>
            <a:r>
              <a:rPr sz="4980"/>
              <a:t>, or plain Cassandra tables for storage</a:t>
            </a:r>
            <a:endParaRPr sz="4980"/>
          </a:p>
          <a:p>
            <a:pPr lvl="1" marL="819939" indent="-440463" defTabSz="484886">
              <a:spcBef>
                <a:spcPts val="3400"/>
              </a:spcBef>
              <a:defRPr sz="1800"/>
            </a:pPr>
            <a:r>
              <a:rPr sz="4980"/>
              <a:t>or use Tachyon to cache, then no need to collocate (use Mesosphere DCOS)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Hosted Apache Spark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8904" indent="-378904" defTabSz="397256">
              <a:spcBef>
                <a:spcPts val="2800"/>
              </a:spcBef>
              <a:defRPr sz="1800"/>
            </a:pPr>
            <a:r>
              <a:rPr sz="4080"/>
              <a:t>Spark on Amazon EMR - first class citizen now</a:t>
            </a:r>
            <a:endParaRPr sz="4080"/>
          </a:p>
          <a:p>
            <a:pPr lvl="1" marL="671757" indent="-360861" defTabSz="397256">
              <a:spcBef>
                <a:spcPts val="2800"/>
              </a:spcBef>
              <a:defRPr sz="1800"/>
            </a:pPr>
            <a:r>
              <a:rPr sz="4080"/>
              <a:t>Direct S3 access!</a:t>
            </a:r>
            <a:endParaRPr sz="4080"/>
          </a:p>
          <a:p>
            <a:pPr lvl="0" marL="378904" indent="-378904" defTabSz="397256">
              <a:spcBef>
                <a:spcPts val="2800"/>
              </a:spcBef>
              <a:defRPr sz="1800"/>
            </a:pPr>
            <a:r>
              <a:rPr sz="4080"/>
              <a:t>Google Compute Engine - </a:t>
            </a:r>
            <a:r>
              <a:rPr sz="4080">
                <a:hlinkClick r:id="rId3" invalidUrl="" action="" tgtFrame="" tooltip="" history="1" highlightClick="0" endSnd="0"/>
              </a:rPr>
              <a:t>“Click to Deploy” Hadoop+Spark</a:t>
            </a:r>
            <a:endParaRPr sz="4080"/>
          </a:p>
          <a:p>
            <a:pPr lvl="0" marL="378904" indent="-378904" defTabSz="397256">
              <a:spcBef>
                <a:spcPts val="2800"/>
              </a:spcBef>
              <a:defRPr sz="1800"/>
            </a:pPr>
            <a:r>
              <a:rPr sz="4080"/>
              <a:t>Databricks Cloud</a:t>
            </a:r>
            <a:endParaRPr sz="4080"/>
          </a:p>
          <a:p>
            <a:pPr lvl="0" marL="378904" indent="-378904" defTabSz="397256">
              <a:spcBef>
                <a:spcPts val="2800"/>
              </a:spcBef>
              <a:defRPr sz="1800"/>
            </a:pPr>
            <a:r>
              <a:rPr sz="4080"/>
              <a:t>Many more coming</a:t>
            </a:r>
            <a:endParaRPr sz="4080"/>
          </a:p>
          <a:p>
            <a:pPr lvl="0" marL="378904" indent="-378904" defTabSz="397256">
              <a:spcBef>
                <a:spcPts val="2800"/>
              </a:spcBef>
              <a:defRPr sz="1800"/>
            </a:pPr>
            <a:r>
              <a:rPr sz="4080"/>
              <a:t>What you notice about the different environments:</a:t>
            </a:r>
            <a:endParaRPr sz="4080"/>
          </a:p>
          <a:p>
            <a:pPr lvl="1" marL="671757" indent="-360861" defTabSz="397256">
              <a:spcBef>
                <a:spcPts val="2800"/>
              </a:spcBef>
              <a:defRPr sz="1800"/>
            </a:pPr>
            <a:r>
              <a:rPr sz="4080"/>
              <a:t>Everybody has their own way of starting:  </a:t>
            </a:r>
            <a:r>
              <a:rPr sz="3808">
                <a:latin typeface="Courier New"/>
                <a:ea typeface="Courier New"/>
                <a:cs typeface="Courier New"/>
                <a:sym typeface="Courier New"/>
              </a:rPr>
              <a:t>spark-submit</a:t>
            </a:r>
            <a:r>
              <a:rPr sz="4080"/>
              <a:t> vs </a:t>
            </a:r>
            <a:r>
              <a:rPr sz="4080">
                <a:latin typeface="Courier New"/>
                <a:ea typeface="Courier New"/>
                <a:cs typeface="Courier New"/>
                <a:sym typeface="Courier New"/>
              </a:rPr>
              <a:t>dse spark</a:t>
            </a:r>
            <a:r>
              <a:rPr sz="4080"/>
              <a:t> vs </a:t>
            </a:r>
            <a:r>
              <a:rPr sz="4080">
                <a:latin typeface="Courier New"/>
                <a:ea typeface="Courier New"/>
                <a:cs typeface="Courier New"/>
                <a:sym typeface="Courier New"/>
              </a:rPr>
              <a:t>aws emr …</a:t>
            </a:r>
            <a:r>
              <a:rPr sz="4080"/>
              <a:t>  vs </a:t>
            </a:r>
            <a:r>
              <a:rPr sz="4080">
                <a:latin typeface="Courier New"/>
                <a:ea typeface="Courier New"/>
                <a:cs typeface="Courier New"/>
                <a:sym typeface="Courier New"/>
              </a:rPr>
              <a:t>dcos spark …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xfrm>
            <a:off x="2867978" y="675201"/>
            <a:ext cx="18648043" cy="2262189"/>
          </a:xfrm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Mesosphere DCOS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xfrm>
            <a:off x="1057724" y="3568462"/>
            <a:ext cx="10902239" cy="8099439"/>
          </a:xfrm>
          <a:prstGeom prst="rect">
            <a:avLst/>
          </a:prstGeom>
        </p:spPr>
        <p:txBody>
          <a:bodyPr/>
          <a:lstStyle/>
          <a:p>
            <a:pPr lvl="0" marL="512635" indent="-512635" defTabSz="537463">
              <a:spcBef>
                <a:spcPts val="3800"/>
              </a:spcBef>
              <a:defRPr sz="1800"/>
            </a:pPr>
            <a:r>
              <a:rPr sz="5520"/>
              <a:t>Automates deployment to AWS, Google, etc.</a:t>
            </a:r>
            <a:endParaRPr sz="5520"/>
          </a:p>
          <a:p>
            <a:pPr lvl="0" marL="512635" indent="-512635" defTabSz="537463">
              <a:spcBef>
                <a:spcPts val="3800"/>
              </a:spcBef>
              <a:defRPr sz="1800"/>
            </a:pPr>
            <a:r>
              <a:rPr sz="5520"/>
              <a:t>Common API and UI, better cost and control, cloud</a:t>
            </a:r>
            <a:endParaRPr sz="5520"/>
          </a:p>
          <a:p>
            <a:pPr lvl="0" marL="512635" indent="-512635" defTabSz="537463">
              <a:spcBef>
                <a:spcPts val="3800"/>
              </a:spcBef>
              <a:defRPr sz="1800"/>
            </a:pPr>
            <a:r>
              <a:rPr sz="5520"/>
              <a:t>Load balancing and routing, Mesos for resource sharing</a:t>
            </a:r>
            <a:endParaRPr sz="5520"/>
          </a:p>
          <a:p>
            <a:pPr lvl="0" marL="478459" indent="-478459" defTabSz="537463">
              <a:spcBef>
                <a:spcPts val="3800"/>
              </a:spcBef>
              <a:defRPr sz="1800"/>
            </a:pPr>
            <a:r>
              <a:rPr sz="5152">
                <a:latin typeface="Courier New"/>
                <a:ea typeface="Courier New"/>
                <a:cs typeface="Courier New"/>
                <a:sym typeface="Courier New"/>
              </a:rPr>
              <a:t>dcos package install spark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grpSp>
        <p:nvGrpSpPr>
          <p:cNvPr id="154" name="Group 154"/>
          <p:cNvGrpSpPr/>
          <p:nvPr/>
        </p:nvGrpSpPr>
        <p:grpSpPr>
          <a:xfrm>
            <a:off x="12496148" y="2199959"/>
            <a:ext cx="15874631" cy="11298854"/>
            <a:chOff x="-31750" y="-31750"/>
            <a:chExt cx="15874629" cy="11298853"/>
          </a:xfrm>
        </p:grpSpPr>
        <p:pic>
          <p:nvPicPr>
            <p:cNvPr id="153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811130" cy="112353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2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31750" y="-31750"/>
              <a:ext cx="15874630" cy="1129885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Configuring Spark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Building Spark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612140" indent="-571500">
              <a:buClr>
                <a:srgbClr val="5C86B9"/>
              </a:buClr>
              <a:defRPr sz="1800"/>
            </a:pPr>
            <a:r>
              <a:rPr sz="5200"/>
              <a:t>Make sure you build for the right Hadoop version</a:t>
            </a:r>
            <a:endParaRPr sz="5200"/>
          </a:p>
          <a:p>
            <a:pPr lvl="1" marL="991576" indent="-483576">
              <a:spcBef>
                <a:spcPts val="2400"/>
              </a:spcBef>
              <a:buClr>
                <a:srgbClr val="5C86B9"/>
              </a:buClr>
              <a:buChar char="•"/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eg </a:t>
            </a:r>
            <a:r>
              <a:rPr sz="3600">
                <a:uFill>
                  <a:solidFill/>
                </a:uFill>
                <a:latin typeface="Courier New"/>
                <a:ea typeface="Courier New"/>
                <a:cs typeface="Courier New"/>
                <a:sym typeface="Courier New"/>
              </a:rPr>
              <a:t>mvn -Phadoop-2.2 -Dhadoop.version=2.2.0 -DskipTests clean package</a:t>
            </a:r>
            <a:endParaRPr sz="3600">
              <a:uFill>
                <a:solidFill/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612140" indent="-571500">
              <a:buClr>
                <a:srgbClr val="5C86B9"/>
              </a:buClr>
              <a:defRPr sz="1800"/>
            </a:pPr>
            <a:r>
              <a:rPr sz="5200"/>
              <a:t>Make sure you build for the right Scala version - Spark supports both 2.10 and 2.11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Jars schmars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2092894" y="3675594"/>
            <a:ext cx="20198212" cy="7886700"/>
          </a:xfrm>
          <a:prstGeom prst="rect">
            <a:avLst/>
          </a:prstGeom>
        </p:spPr>
        <p:txBody>
          <a:bodyPr/>
          <a:lstStyle/>
          <a:p>
            <a:pPr lvl="0" marL="477124" indent="-438516" defTabSz="554990">
              <a:spcBef>
                <a:spcPts val="3600"/>
              </a:spcBef>
              <a:buClr>
                <a:srgbClr val="5C86B9"/>
              </a:buClr>
              <a:defRPr sz="1800"/>
            </a:pPr>
            <a:r>
              <a:rPr sz="3989"/>
              <a:t>Dependency conflicts are the worst part of Spark dev</a:t>
            </a:r>
            <a:endParaRPr sz="3989"/>
          </a:p>
          <a:p>
            <a:pPr lvl="1" marL="921116" indent="-438516" defTabSz="554990">
              <a:spcBef>
                <a:spcPts val="3600"/>
              </a:spcBef>
              <a:buClr>
                <a:srgbClr val="5C86B9"/>
              </a:buClr>
              <a:buChar char="•"/>
              <a:defRPr sz="1800"/>
            </a:pPr>
            <a:r>
              <a:rPr sz="3989"/>
              <a:t>Every distro has slightly different jars - eg CDH &lt; 5.4 packaged a different version of Akka</a:t>
            </a:r>
            <a:endParaRPr sz="3989"/>
          </a:p>
          <a:p>
            <a:pPr lvl="1" marL="921116" indent="-438516" defTabSz="554990">
              <a:spcBef>
                <a:spcPts val="3600"/>
              </a:spcBef>
              <a:buClr>
                <a:srgbClr val="5C86B9"/>
              </a:buClr>
              <a:buChar char="•"/>
              <a:defRPr sz="1800"/>
            </a:pPr>
            <a:r>
              <a:rPr sz="3989"/>
              <a:t>Leave out Hive if you don’t need it</a:t>
            </a:r>
            <a:endParaRPr sz="3989"/>
          </a:p>
          <a:p>
            <a:pPr lvl="1" marL="921116" indent="-438516" defTabSz="554990">
              <a:spcBef>
                <a:spcPts val="3600"/>
              </a:spcBef>
              <a:buClr>
                <a:srgbClr val="5C86B9"/>
              </a:buClr>
              <a:buChar char="•"/>
              <a:defRPr sz="1800"/>
            </a:pPr>
            <a:r>
              <a:rPr sz="3989"/>
              <a:t>Use the Spark UI “Environment” tab to check jars and how they got there</a:t>
            </a:r>
            <a:endParaRPr sz="3989"/>
          </a:p>
          <a:p>
            <a:pPr lvl="0" marL="477124" indent="-438516" defTabSz="554990">
              <a:spcBef>
                <a:spcPts val="3600"/>
              </a:spcBef>
              <a:buClr>
                <a:srgbClr val="5C86B9"/>
              </a:buClr>
              <a:defRPr sz="1800"/>
            </a:pPr>
            <a:r>
              <a:rPr sz="3989">
                <a:latin typeface="Courier New"/>
                <a:ea typeface="Courier New"/>
                <a:cs typeface="Courier New"/>
                <a:sym typeface="Courier New"/>
              </a:rPr>
              <a:t>spark-submit —jars / —packages</a:t>
            </a:r>
            <a:r>
              <a:rPr sz="3989"/>
              <a:t> forwards jars to every executor (unless it’s an HDFS / HTTP path)</a:t>
            </a:r>
            <a:endParaRPr sz="3989"/>
          </a:p>
          <a:p>
            <a:pPr lvl="0" marL="477124" indent="-438516" defTabSz="554990">
              <a:spcBef>
                <a:spcPts val="3600"/>
              </a:spcBef>
              <a:buClr>
                <a:srgbClr val="5C86B9"/>
              </a:buClr>
              <a:defRPr sz="1800"/>
            </a:pPr>
            <a:r>
              <a:rPr sz="3989"/>
              <a:t>Spark-env.sh SPARK_CLASSPATH - include dep jars you’ve deployed to every node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Jars schmars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2092894" y="3675594"/>
            <a:ext cx="20198212" cy="7886700"/>
          </a:xfrm>
          <a:prstGeom prst="rect">
            <a:avLst/>
          </a:prstGeom>
        </p:spPr>
        <p:txBody>
          <a:bodyPr/>
          <a:lstStyle/>
          <a:p>
            <a:pPr lvl="0" marL="502236" indent="-461596">
              <a:spcBef>
                <a:spcPts val="3800"/>
              </a:spcBef>
              <a:buClr>
                <a:srgbClr val="5C86B9"/>
              </a:buClr>
              <a:defRPr sz="1800"/>
            </a:pPr>
            <a:r>
              <a:rPr sz="4200"/>
              <a:t>You don’t need to package every dependency with your Spark application!</a:t>
            </a:r>
            <a:endParaRPr sz="4200"/>
          </a:p>
          <a:p>
            <a:pPr lvl="1" marL="969596" indent="-461596">
              <a:spcBef>
                <a:spcPts val="3800"/>
              </a:spcBef>
              <a:buClr>
                <a:srgbClr val="5C86B9"/>
              </a:buClr>
              <a:buChar char="•"/>
              <a:defRPr sz="1800"/>
            </a:pPr>
            <a:r>
              <a:rPr sz="4200"/>
              <a:t>spark-streaming is included in the distribution</a:t>
            </a:r>
            <a:endParaRPr sz="4200"/>
          </a:p>
          <a:p>
            <a:pPr lvl="1" marL="969596" indent="-461596">
              <a:spcBef>
                <a:spcPts val="3800"/>
              </a:spcBef>
              <a:buClr>
                <a:srgbClr val="5C86B9"/>
              </a:buClr>
              <a:buChar char="•"/>
              <a:defRPr sz="1800"/>
            </a:pPr>
            <a:r>
              <a:rPr sz="4200"/>
              <a:t>spark-streaming includes some Kafka jars already</a:t>
            </a:r>
            <a:endParaRPr sz="4200"/>
          </a:p>
          <a:p>
            <a:pPr lvl="1" marL="969596" indent="-461596">
              <a:spcBef>
                <a:spcPts val="3800"/>
              </a:spcBef>
              <a:buClr>
                <a:srgbClr val="5C86B9"/>
              </a:buClr>
              <a:buChar char="•"/>
              <a:defRPr sz="1800"/>
            </a:pPr>
            <a:r>
              <a:rPr sz="4200"/>
              <a:t>etc.</a:t>
            </a:r>
          </a:p>
        </p:txBody>
      </p:sp>
      <p:sp>
        <p:nvSpPr>
          <p:cNvPr id="175" name="Shape 1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Who am I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Distinguished Engineer, </a:t>
            </a:r>
            <a:r>
              <a:rPr sz="6000" u="sng">
                <a:hlinkClick r:id="rId2" invalidUrl="" action="" tgtFrame="" tooltip="" history="1" highlightClick="0" endSnd="0"/>
              </a:rPr>
              <a:t>Tuplejump</a:t>
            </a:r>
            <a:endParaRPr sz="6000"/>
          </a:p>
          <a:p>
            <a:pPr lvl="0">
              <a:defRPr sz="1800"/>
            </a:pPr>
            <a:r>
              <a:rPr sz="6000" u="sng">
                <a:hlinkClick r:id="rId3" invalidUrl="" action="" tgtFrame="" tooltip="" history="1" highlightClick="0" endSnd="0"/>
              </a:rPr>
              <a:t>@evanfchan</a:t>
            </a:r>
            <a:endParaRPr sz="6000"/>
          </a:p>
          <a:p>
            <a:pPr lvl="0">
              <a:defRPr sz="1800"/>
            </a:pPr>
            <a:r>
              <a:rPr sz="6000" u="sng">
                <a:hlinkClick r:id="rId4" invalidUrl="" action="" tgtFrame="" tooltip="" history="1" highlightClick="0" endSnd="0"/>
              </a:rPr>
              <a:t>http://github.com/velvia</a:t>
            </a:r>
            <a:endParaRPr sz="6000"/>
          </a:p>
          <a:p>
            <a:pPr lvl="0">
              <a:defRPr sz="1800"/>
            </a:pPr>
            <a:r>
              <a:rPr sz="6000"/>
              <a:t>User and contributor to Spark since 0.9</a:t>
            </a:r>
            <a:endParaRPr sz="6000"/>
          </a:p>
          <a:p>
            <a:pPr lvl="0">
              <a:defRPr sz="1800"/>
            </a:pPr>
            <a:r>
              <a:rPr sz="6000"/>
              <a:t>Co-creator and maintainer of Spark Job Server</a:t>
            </a:r>
          </a:p>
        </p:txBody>
      </p:sp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81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04796" y="3622307"/>
            <a:ext cx="8044159" cy="4799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ClassPath Configuration Options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2012" indent="-415436" defTabSz="525779">
              <a:spcBef>
                <a:spcPts val="3400"/>
              </a:spcBef>
              <a:buClr>
                <a:srgbClr val="5C86B9"/>
              </a:buClr>
              <a:defRPr sz="1800"/>
            </a:pPr>
            <a:r>
              <a:rPr sz="3780"/>
              <a:t>spark.driver.userClassPathFirst, spark.executor.userClassPathFirst</a:t>
            </a:r>
            <a:endParaRPr sz="3780"/>
          </a:p>
          <a:p>
            <a:pPr lvl="1" marL="872636" indent="-415436" defTabSz="525779">
              <a:spcBef>
                <a:spcPts val="3400"/>
              </a:spcBef>
              <a:buClr>
                <a:srgbClr val="5C86B9"/>
              </a:buClr>
              <a:buChar char="•"/>
              <a:defRPr sz="1800"/>
            </a:pPr>
            <a:r>
              <a:rPr sz="3780"/>
              <a:t>One way to solve dependency conflicts - make sure YOUR jars are loaded first, ahead of Spark’s jars</a:t>
            </a:r>
            <a:endParaRPr sz="3780"/>
          </a:p>
          <a:p>
            <a:pPr lvl="0" marL="452012" indent="-415436" defTabSz="525779">
              <a:spcBef>
                <a:spcPts val="3400"/>
              </a:spcBef>
              <a:buClr>
                <a:srgbClr val="5C86B9"/>
              </a:buClr>
              <a:defRPr sz="1800"/>
            </a:pPr>
            <a:r>
              <a:rPr sz="3780"/>
              <a:t>Client mode: use spark-submit options</a:t>
            </a:r>
            <a:endParaRPr sz="3780"/>
          </a:p>
          <a:p>
            <a:pPr lvl="1" marL="872636" indent="-415436" defTabSz="525779">
              <a:spcBef>
                <a:spcPts val="3400"/>
              </a:spcBef>
              <a:buClr>
                <a:srgbClr val="5C86B9"/>
              </a:buClr>
              <a:buChar char="•"/>
              <a:defRPr sz="1800"/>
            </a:pPr>
            <a:r>
              <a:rPr sz="3780"/>
              <a:t>—driver-class-path, —driver-library-path</a:t>
            </a:r>
            <a:endParaRPr sz="3780"/>
          </a:p>
          <a:p>
            <a:pPr lvl="0" marL="452012" indent="-415436" defTabSz="525779">
              <a:spcBef>
                <a:spcPts val="3400"/>
              </a:spcBef>
              <a:buClr>
                <a:srgbClr val="5C86B9"/>
              </a:buClr>
              <a:defRPr sz="1800"/>
            </a:pPr>
            <a:r>
              <a:rPr sz="3780"/>
              <a:t>Spark Classloader order of resolution</a:t>
            </a:r>
            <a:endParaRPr sz="3780"/>
          </a:p>
          <a:p>
            <a:pPr lvl="1" marL="872636" indent="-415436" defTabSz="525779">
              <a:spcBef>
                <a:spcPts val="3400"/>
              </a:spcBef>
              <a:buClr>
                <a:srgbClr val="5C86B9"/>
              </a:buClr>
              <a:buChar char="•"/>
              <a:defRPr sz="1800"/>
            </a:pPr>
            <a:r>
              <a:rPr sz="3780"/>
              <a:t>Classes specified via —jars, —packages first (if above flag is set)</a:t>
            </a:r>
            <a:endParaRPr sz="3780"/>
          </a:p>
          <a:p>
            <a:pPr lvl="1" marL="872636" indent="-415436" defTabSz="525779">
              <a:spcBef>
                <a:spcPts val="3400"/>
              </a:spcBef>
              <a:buClr>
                <a:srgbClr val="5C86B9"/>
              </a:buClr>
              <a:buChar char="•"/>
              <a:defRPr sz="1800"/>
            </a:pPr>
            <a:r>
              <a:rPr sz="3780"/>
              <a:t>Everything else in SPARK_CLASSPATH</a:t>
            </a: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Some useful config options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graphicFrame>
        <p:nvGraphicFramePr>
          <p:cNvPr id="187" name="Table 187"/>
          <p:cNvGraphicFramePr/>
          <p:nvPr/>
        </p:nvGraphicFramePr>
        <p:xfrm>
          <a:off x="2640641" y="3278037"/>
          <a:ext cx="19494735" cy="890638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389656"/>
                <a:gridCol w="10092378"/>
              </a:tblGrid>
              <a:tr h="785930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spark.serializer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org.apache.spark.serializer.KryoSerializer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78029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spark.default.parallelism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or pass # partitions for shuffle/reduce tasks as second arg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302198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spark.scheduler.mode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FAIR - enable parallelism within apps (multi-tenant or low-latency apps like SQL server)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571962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spark.shuffle.memoryFraction, spark.storage.memoryFraction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Fraction of Java heap to allocate for shuffle and RDD caching, respectively, before spilling to disk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568643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spark.cleaner.ttl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Enables periodic cleanup of cached RDDs, good for long-lived jobs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340548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spark.akka.frameSize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Increase the default of 10 (MB) to send back very large results to the driver app (code smell)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146372"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spark.task.maxFailures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584200">
                        <a:spcBef>
                          <a:spcPts val="3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ym typeface="Palatino"/>
                        </a:rPr>
                        <a:t># of retries for task failure is this - 1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Control Spark SQL Shuffles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700063" indent="-659423">
              <a:buClr>
                <a:srgbClr val="5C86B9"/>
              </a:buClr>
              <a:defRPr sz="1800"/>
            </a:pPr>
            <a:r>
              <a:rPr sz="6000"/>
              <a:t>By default, Spark SQL / DataFrames will use 200 partitions when doing any groupBy / distinct operations</a:t>
            </a:r>
            <a:endParaRPr sz="6000"/>
          </a:p>
          <a:p>
            <a:pPr lvl="1" marL="1265491" indent="-757491">
              <a:buClr>
                <a:srgbClr val="5C86B9"/>
              </a:buClr>
              <a:buChar char="•"/>
              <a:defRPr sz="1800"/>
            </a:pPr>
            <a:r>
              <a:rPr sz="5600">
                <a:latin typeface="Courier New"/>
                <a:ea typeface="Courier New"/>
                <a:cs typeface="Courier New"/>
                <a:sym typeface="Courier New"/>
              </a:rPr>
              <a:t>sqlContext.setConf(</a:t>
            </a:r>
            <a:br>
              <a:rPr sz="5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sz="5600">
                <a:latin typeface="Courier New"/>
                <a:ea typeface="Courier New"/>
                <a:cs typeface="Courier New"/>
                <a:sym typeface="Courier New"/>
              </a:rPr>
              <a:t>"spark.sql.shuffle.partitions", "16")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Prevent temp files from filling disks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(Spark Standalone mode only)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1123461" indent="-615461">
              <a:buClr>
                <a:srgbClr val="5C86B9"/>
              </a:buClr>
              <a:buChar char="•"/>
              <a:defRPr sz="1800"/>
            </a:pPr>
            <a:r>
              <a:rPr sz="5000">
                <a:latin typeface="Courier New"/>
                <a:ea typeface="Courier New"/>
                <a:cs typeface="Courier New"/>
                <a:sym typeface="Courier New"/>
              </a:rPr>
              <a:t>spark.worker.cleanup.enabled = true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1123461" indent="-615461">
              <a:buClr>
                <a:srgbClr val="5C86B9"/>
              </a:buClr>
              <a:buChar char="•"/>
              <a:defRPr sz="1800"/>
            </a:pPr>
            <a:r>
              <a:rPr sz="5000">
                <a:latin typeface="Courier New"/>
                <a:ea typeface="Courier New"/>
                <a:cs typeface="Courier New"/>
                <a:sym typeface="Courier New"/>
              </a:rPr>
              <a:t>spark.worker.cleanup.interval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Configuring executor log file retention/rotation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4" marL="0" indent="914400">
              <a:buSzTx/>
              <a:buFontTx/>
              <a:buNone/>
              <a:defRPr sz="1800"/>
            </a:pPr>
            <a:r>
              <a:rPr sz="5000">
                <a:latin typeface="Courier New"/>
                <a:ea typeface="Courier New"/>
                <a:cs typeface="Courier New"/>
                <a:sym typeface="Courier New"/>
              </a:rPr>
              <a:t>spark.executor.logs.rolling.maxRetainedFiles = 90</a:t>
            </a:r>
            <a:endParaRPr sz="5000">
              <a:latin typeface="Courier New"/>
              <a:ea typeface="Courier New"/>
              <a:cs typeface="Courier New"/>
              <a:sym typeface="Courier New"/>
            </a:endParaRPr>
          </a:p>
          <a:p>
            <a:pPr lvl="4" marL="0" indent="914400">
              <a:buSzTx/>
              <a:buFontTx/>
              <a:buNone/>
              <a:defRPr sz="1800"/>
            </a:pPr>
            <a:r>
              <a:rPr sz="5000">
                <a:latin typeface="Courier New"/>
                <a:ea typeface="Courier New"/>
                <a:cs typeface="Courier New"/>
                <a:sym typeface="Courier New"/>
              </a:rPr>
              <a:t>spark.executor.logs.rolling.strategy = time</a:t>
            </a:r>
          </a:p>
        </p:txBody>
      </p:sp>
      <p:sp>
        <p:nvSpPr>
          <p:cNvPr id="199" name="Shape 1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Tuning Spark GC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Lots of cached RDDs = huge old gen GC cycles, stop-the-world GC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Know which operations consume more memory (sorts, shuffles)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Try the new G1GC … avoids whole-heap scans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1123461" indent="-615461">
              <a:buClr>
                <a:srgbClr val="5C86B9"/>
              </a:buClr>
              <a:buChar char="•"/>
              <a:defRPr sz="1800"/>
            </a:pPr>
            <a:r>
              <a:rPr sz="5600">
                <a:latin typeface="Courier New"/>
                <a:ea typeface="Courier New"/>
                <a:cs typeface="Courier New"/>
                <a:sym typeface="Courier New"/>
              </a:rPr>
              <a:t>-XX:+UseG1GC</a:t>
            </a:r>
            <a:endParaRPr sz="5600"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991576" indent="-483576">
              <a:spcBef>
                <a:spcPts val="2400"/>
              </a:spcBef>
              <a:buClr>
                <a:srgbClr val="5C86B9"/>
              </a:buClr>
              <a:buChar char="•"/>
              <a:defRPr sz="1800"/>
            </a:pPr>
            <a:r>
              <a:rPr sz="4400" u="sng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rPr>
              <a:t>https://databricks.com/blog/2015/05/28/tuning-java-garbage-collection-for-spark-applications.html</a:t>
            </a:r>
          </a:p>
        </p:txBody>
      </p:sp>
      <p:sp>
        <p:nvSpPr>
          <p:cNvPr id="205" name="Shape 2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Running Spark Applications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Run your apps in the cluster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spark-submit: </a:t>
            </a:r>
            <a:r>
              <a:rPr sz="4400">
                <a:uFill>
                  <a:solidFill/>
                </a:uFill>
                <a:latin typeface="Courier New"/>
                <a:ea typeface="Courier New"/>
                <a:cs typeface="Courier New"/>
                <a:sym typeface="Courier New"/>
              </a:rPr>
              <a:t>—deploy-mode cluster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Spark Job Server: deploy SJS to the cluster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Drivers and executors are very chatty - want to reduce latency and decrease chance of networking timeouts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Want to avoid running jobs on your local machine</a:t>
            </a: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Automatic Driver Restarts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Standalone: </a:t>
            </a:r>
            <a:r>
              <a:rPr sz="4400">
                <a:uFill>
                  <a:solidFill/>
                </a:uFill>
                <a:latin typeface="Courier New"/>
                <a:ea typeface="Courier New"/>
                <a:cs typeface="Courier New"/>
                <a:sym typeface="Courier New"/>
              </a:rPr>
              <a:t>—deploy-mode cluster  —supervise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YARN: </a:t>
            </a:r>
            <a:r>
              <a:rPr sz="4400">
                <a:uFill>
                  <a:solidFill/>
                </a:uFill>
                <a:latin typeface="Courier New"/>
                <a:ea typeface="Courier New"/>
                <a:cs typeface="Courier New"/>
                <a:sym typeface="Courier New"/>
              </a:rPr>
              <a:t>—deploy-mode cluster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Mesos: use Marathon to restart dead slaves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Periodic checkpointing: important for recovering data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991576" indent="-483576">
              <a:spcBef>
                <a:spcPts val="2400"/>
              </a:spcBef>
              <a:buClr>
                <a:srgbClr val="5C86B9"/>
              </a:buClr>
              <a:buChar char="•"/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RDD checkpointing helps reduce long RDD lineages</a:t>
            </a:r>
          </a:p>
        </p:txBody>
      </p:sp>
      <p:sp>
        <p:nvSpPr>
          <p:cNvPr id="220" name="Shape 2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Speeding up application startup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Spark-submit’s </a:t>
            </a:r>
            <a:r>
              <a:rPr sz="4400">
                <a:uFill>
                  <a:solidFill/>
                </a:uFill>
                <a:latin typeface="Courier New"/>
                <a:ea typeface="Courier New"/>
                <a:cs typeface="Courier New"/>
                <a:sym typeface="Courier New"/>
              </a:rPr>
              <a:t>—packages</a:t>
            </a: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 option is super convenient for downloading dependencies, but avoid it in production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991576" indent="-483576">
              <a:spcBef>
                <a:spcPts val="2400"/>
              </a:spcBef>
              <a:buClr>
                <a:srgbClr val="5C86B9"/>
              </a:buClr>
              <a:buChar char="•"/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Downloads tons of jars from Maven when driver starts up, then executors copy all the jars from driver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991576" indent="-483576">
              <a:spcBef>
                <a:spcPts val="2400"/>
              </a:spcBef>
              <a:buClr>
                <a:srgbClr val="5C86B9"/>
              </a:buClr>
              <a:buChar char="•"/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Deploy frequently used dependencies to worker nodes yourself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For really fast Spark jobs, use the Spark Job Server and share a SparkContext amongst jobs!</a:t>
            </a:r>
          </a:p>
        </p:txBody>
      </p:sp>
      <p:sp>
        <p:nvSpPr>
          <p:cNvPr id="226" name="Shape 2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Spark(Context) Metrics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Spark’s built in MetricsSystem has sources</a:t>
            </a:r>
            <a:r>
              <a:rPr i="1"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 (Spark info, JVM, etc.) and sinks (Graphite, etc.)</a:t>
            </a:r>
            <a:endParaRPr i="1"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Configure metrics.properties (template in spark conf/ dir) and use these params to spark-submit</a:t>
            </a:r>
            <a:endParaRPr i="1"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6" marL="0" indent="1371600" defTabSz="457200">
              <a:spcBef>
                <a:spcPts val="0"/>
              </a:spcBef>
              <a:buSzTx/>
              <a:buFontTx/>
              <a:buNone/>
              <a:defRPr sz="1800"/>
            </a:pPr>
            <a:r>
              <a:rPr i="1" sz="32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--files=/path/to/metrics.properties \</a:t>
            </a:r>
            <a:endParaRPr i="1" sz="32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6" marL="0" indent="1371600" defTabSz="457200">
              <a:spcBef>
                <a:spcPts val="0"/>
              </a:spcBef>
              <a:buSzTx/>
              <a:buFontTx/>
              <a:buNone/>
              <a:defRPr sz="1800"/>
            </a:pPr>
            <a:r>
              <a:rPr i="1" sz="32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--conf spark.metrics.conf=metrics.properties</a:t>
            </a:r>
            <a:endParaRPr i="1" sz="32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1" marL="859692" indent="-351692" defTabSz="457200">
              <a:spcBef>
                <a:spcPts val="0"/>
              </a:spcBef>
              <a:buClr>
                <a:srgbClr val="5C86B9"/>
              </a:buClr>
              <a:buChar char="•"/>
              <a:defRPr sz="1800"/>
            </a:pPr>
            <a:endParaRPr i="1" sz="32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i="1"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See </a:t>
            </a:r>
            <a:r>
              <a:rPr sz="4400" u="sng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rPr>
              <a:t>http://www.hammerlab.org/2015/02/27/monitoring-spark-with-graphite-and-grafana/</a:t>
            </a:r>
            <a:endParaRPr i="1"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32" name="Shape 2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TupleJump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673768" indent="-673768" defTabSz="490727">
              <a:spcBef>
                <a:spcPts val="35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5040" u="sng">
                <a:hlinkClick r:id="rId2" invalidUrl="" action="" tgtFrame="" tooltip="" history="1" highlightClick="0" endSnd="0"/>
              </a:rPr>
              <a:t>Tuplejump</a:t>
            </a:r>
            <a:r>
              <a:rPr sz="5040"/>
              <a:t> is a big data technology leader providing solutions and development partnership.</a:t>
            </a:r>
            <a:endParaRPr sz="5040"/>
          </a:p>
          <a:p>
            <a:pPr lvl="1" marL="1100488" indent="-673768" defTabSz="490727">
              <a:spcBef>
                <a:spcPts val="35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5040" u="sng">
                <a:hlinkClick r:id="rId3" invalidUrl="" action="" tgtFrame="" tooltip="" history="1" highlightClick="0" endSnd="0"/>
              </a:rPr>
              <a:t>FiloDB</a:t>
            </a:r>
            <a:r>
              <a:rPr sz="5040"/>
              <a:t> - Spark-based analytics database for time series and event data (</a:t>
            </a:r>
            <a:r>
              <a:rPr sz="5040" u="sng">
                <a:hlinkClick r:id="rId3" invalidUrl="" action="" tgtFrame="" tooltip="" history="1" highlightClick="0" endSnd="0"/>
              </a:rPr>
              <a:t>github.com/tuplejump/FiloDB</a:t>
            </a:r>
            <a:r>
              <a:rPr sz="5040"/>
              <a:t>)</a:t>
            </a:r>
            <a:endParaRPr sz="5040"/>
          </a:p>
          <a:p>
            <a:pPr lvl="1" marL="1100488" indent="-673768" defTabSz="490727">
              <a:spcBef>
                <a:spcPts val="35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5040" u="sng">
                <a:hlinkClick r:id="rId4" invalidUrl="" action="" tgtFrame="" tooltip="" history="1" highlightClick="0" endSnd="0"/>
              </a:rPr>
              <a:t>Calliope</a:t>
            </a:r>
            <a:r>
              <a:rPr sz="5040"/>
              <a:t> - the first Spark-Cassandra integration</a:t>
            </a:r>
            <a:endParaRPr sz="5040"/>
          </a:p>
          <a:p>
            <a:pPr lvl="1" marL="1100488" indent="-673768" defTabSz="490727">
              <a:spcBef>
                <a:spcPts val="35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5040" u="sng">
                <a:hlinkClick r:id="rId5" invalidUrl="" action="" tgtFrame="" tooltip="" history="1" highlightClick="0" endSnd="0"/>
              </a:rPr>
              <a:t>Stargate</a:t>
            </a:r>
            <a:r>
              <a:rPr sz="5040"/>
              <a:t> - an open source Lucene indexer for Cassandra</a:t>
            </a:r>
            <a:endParaRPr sz="5040"/>
          </a:p>
          <a:p>
            <a:pPr lvl="1" marL="1100488" indent="-673768" defTabSz="490727">
              <a:spcBef>
                <a:spcPts val="35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5040" u="sng">
                <a:hlinkClick r:id="rId6" invalidUrl="" action="" tgtFrame="" tooltip="" history="1" highlightClick="0" endSnd="0"/>
              </a:rPr>
              <a:t>SnackFS</a:t>
            </a:r>
            <a:r>
              <a:rPr sz="5040"/>
              <a:t> - open source HDFS for Cassandra</a:t>
            </a:r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Application Metrics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700063" indent="-659423">
              <a:buClr>
                <a:srgbClr val="5C86B9"/>
              </a:buClr>
              <a:defRPr sz="1800"/>
            </a:pPr>
            <a:r>
              <a:rPr sz="6000"/>
              <a:t>Missing Hadoop counters? Use Spark Accumulators</a:t>
            </a:r>
            <a:endParaRPr sz="6000"/>
          </a:p>
          <a:p>
            <a:pPr lvl="1" marL="1167423" indent="-659423">
              <a:buClr>
                <a:srgbClr val="5C86B9"/>
              </a:buClr>
              <a:buChar char="•"/>
              <a:defRPr sz="1800"/>
            </a:pPr>
            <a:r>
              <a:rPr sz="6000" u="sng">
                <a:hlinkClick r:id="rId3" invalidUrl="" action="" tgtFrame="" tooltip="" history="1" highlightClick="0" endSnd="0"/>
              </a:rPr>
              <a:t>https://gist.github.com/ibuenros/9b94736c2bad2f4b8e23</a:t>
            </a:r>
            <a:endParaRPr sz="6000"/>
          </a:p>
          <a:p>
            <a:pPr lvl="1" marL="1167423" indent="-659423">
              <a:buClr>
                <a:srgbClr val="5C86B9"/>
              </a:buClr>
              <a:buChar char="•"/>
              <a:defRPr sz="1800"/>
            </a:pPr>
            <a:r>
              <a:rPr sz="6000"/>
              <a:t>Above registers accumulators as a source to Spark’s MetricsSystem</a:t>
            </a:r>
          </a:p>
        </p:txBody>
      </p:sp>
      <p:sp>
        <p:nvSpPr>
          <p:cNvPr id="238" name="Shape 2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Watch how RDDs are cached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4216" indent="-483576">
              <a:spcBef>
                <a:spcPts val="2400"/>
              </a:spcBef>
              <a:buClr>
                <a:srgbClr val="5C86B9"/>
              </a:buClr>
              <a:def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RDDs cached to disk could slow down computation</a:t>
            </a:r>
          </a:p>
        </p:txBody>
      </p:sp>
      <p:sp>
        <p:nvSpPr>
          <p:cNvPr id="244" name="Shape 2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245" name="Screen Shot 2015-06-08 at 11.24.4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874" y="6274744"/>
            <a:ext cx="19845985" cy="2753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7125159">
            <a:off x="6302512" y="8613714"/>
            <a:ext cx="1993974" cy="641981"/>
          </a:xfrm>
          <a:prstGeom prst="rect">
            <a:avLst/>
          </a:prstGeom>
        </p:spPr>
      </p:pic>
      <p:pic>
        <p:nvPicPr>
          <p:cNvPr id="248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5318799">
            <a:off x="19429370" y="8607511"/>
            <a:ext cx="1991831" cy="641982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Are your jobs stuck?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First check cluster resources - does a job have enough CPU/mem?</a:t>
            </a:r>
            <a:endParaRPr sz="44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524216" indent="-483576">
              <a:spcBef>
                <a:spcPts val="2400"/>
              </a:spcBef>
              <a:buClr>
                <a:srgbClr val="5C86B9"/>
              </a:buClr>
              <a:defRPr sz="1800"/>
            </a:pPr>
            <a:r>
              <a: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Take a thread dump of executors:</a:t>
            </a: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256" name="Screen Shot 2015-06-08 at 11.32.1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1640" y="7308530"/>
            <a:ext cx="17180720" cy="5179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7125159">
            <a:off x="18411168" y="11596229"/>
            <a:ext cx="1993974" cy="641982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The Worst Killer - Classpath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2092894" y="3352801"/>
            <a:ext cx="20198211" cy="8648700"/>
          </a:xfrm>
          <a:prstGeom prst="rect">
            <a:avLst/>
          </a:prstGeom>
        </p:spPr>
        <p:txBody>
          <a:bodyPr/>
          <a:lstStyle>
            <a:lvl1pPr marL="524216" indent="-483576">
              <a:spcBef>
                <a:spcPts val="2400"/>
              </a:spcBef>
              <a:buClr>
                <a:srgbClr val="5C86B9"/>
              </a:buClr>
              <a:defRPr sz="44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uFillTx/>
              </a:defRPr>
            </a:pPr>
            <a:r>
              <a:rPr sz="4400">
                <a:uFill>
                  <a:solidFill/>
                </a:uFill>
              </a:rPr>
              <a:t>Classpath / jar versioning issues may cause Spark to hang silently.  Debug using the Environment tab of the UI:</a:t>
            </a: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265" name="Screen Shot 2015-06-08 at 11.47.0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4170" y="4909791"/>
            <a:ext cx="15089071" cy="8201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Spark Job Server</a:t>
            </a:r>
          </a:p>
        </p:txBody>
      </p:sp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push dir="l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273" name="Shape 273"/>
          <p:cNvSpPr/>
          <p:nvPr/>
        </p:nvSpPr>
        <p:spPr>
          <a:xfrm>
            <a:off x="3586365" y="5996490"/>
            <a:ext cx="17211271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3800"/>
              </a:spcBef>
              <a:defRPr sz="5000" u="sng">
                <a:solidFill>
                  <a:srgbClr val="000000"/>
                </a:solidFill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5000" u="sng">
                <a:hlinkClick r:id="rId2" invalidUrl="" action="" tgtFrame="" tooltip="" history="1" highlightClick="0" endSnd="0"/>
              </a:rPr>
              <a:t>http://github.com/spark-jobserver/spark-jobserver</a:t>
            </a:r>
          </a:p>
        </p:txBody>
      </p:sp>
      <p:sp>
        <p:nvSpPr>
          <p:cNvPr id="274" name="Shape 274"/>
          <p:cNvSpPr/>
          <p:nvPr/>
        </p:nvSpPr>
        <p:spPr>
          <a:xfrm>
            <a:off x="4833937" y="4315485"/>
            <a:ext cx="14716126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i="1" sz="6000">
                <a:solidFill>
                  <a:srgbClr val="5C86B9"/>
                </a:solidFill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6000">
                <a:solidFill>
                  <a:srgbClr val="5C86B9"/>
                </a:solidFill>
              </a:rPr>
              <a:t>Open Source!!</a:t>
            </a:r>
          </a:p>
        </p:txBody>
      </p:sp>
      <p:sp>
        <p:nvSpPr>
          <p:cNvPr id="275" name="Shape 275"/>
          <p:cNvSpPr/>
          <p:nvPr/>
        </p:nvSpPr>
        <p:spPr>
          <a:xfrm>
            <a:off x="4833937" y="8282196"/>
            <a:ext cx="14716126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200"/>
              </a:spcBef>
              <a:defRPr sz="1800">
                <a:solidFill>
                  <a:srgbClr val="000000"/>
                </a:solidFill>
              </a:defRPr>
            </a:pPr>
            <a:r>
              <a:rPr i="1" sz="5000">
                <a:solidFill>
                  <a:srgbClr val="5C86B9"/>
                </a:solidFill>
              </a:rPr>
              <a:t>Also find it on </a:t>
            </a:r>
            <a:r>
              <a:rPr i="1" sz="5000" u="sng">
                <a:solidFill>
                  <a:srgbClr val="5C86B9"/>
                </a:solidFill>
                <a:hlinkClick r:id="rId3" invalidUrl="" action="" tgtFrame="" tooltip="" history="1" highlightClick="0" endSnd="0"/>
              </a:rPr>
              <a:t>spark-packages.org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 Job Server - What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16890" indent="-476250">
              <a:defRPr sz="1800"/>
            </a:pPr>
            <a:r>
              <a:rPr sz="6000"/>
              <a:t>REST Interface for your Spark jobs</a:t>
            </a:r>
            <a:endParaRPr sz="6000"/>
          </a:p>
          <a:p>
            <a:pPr lvl="1" marL="984250" indent="-476250">
              <a:buChar char="•"/>
              <a:defRPr sz="1800"/>
            </a:pPr>
            <a:r>
              <a:rPr sz="6000"/>
              <a:t>Streaming, SQL, extendable</a:t>
            </a:r>
            <a:endParaRPr sz="6000"/>
          </a:p>
          <a:p>
            <a:pPr lvl="0" marL="516890" indent="-476250">
              <a:defRPr sz="1800"/>
            </a:pPr>
            <a:r>
              <a:rPr sz="6000"/>
              <a:t>Job history and configuration logged to a database</a:t>
            </a:r>
            <a:endParaRPr sz="6000"/>
          </a:p>
          <a:p>
            <a:pPr lvl="0" marL="516890" indent="-476250">
              <a:defRPr sz="1800"/>
            </a:pPr>
            <a:r>
              <a:rPr sz="6000"/>
              <a:t>Enable interactive low-latency queries (SQL/Dataframes works too) of cached RDDs and tables</a:t>
            </a:r>
          </a:p>
        </p:txBody>
      </p:sp>
      <p:sp>
        <p:nvSpPr>
          <p:cNvPr id="279" name="Shape 2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 Job Server - Where</a:t>
            </a:r>
          </a:p>
        </p:txBody>
      </p:sp>
      <p:sp>
        <p:nvSpPr>
          <p:cNvPr id="284" name="Shape 2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285" name="Shape 285"/>
          <p:cNvSpPr/>
          <p:nvPr/>
        </p:nvSpPr>
        <p:spPr>
          <a:xfrm>
            <a:off x="3673078" y="9545835"/>
            <a:ext cx="1785938" cy="1785939"/>
          </a:xfrm>
          <a:prstGeom prst="roundRect">
            <a:avLst>
              <a:gd name="adj" fmla="val 10667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Kafka</a:t>
            </a:r>
          </a:p>
        </p:txBody>
      </p:sp>
      <p:sp>
        <p:nvSpPr>
          <p:cNvPr id="286" name="Shape 286"/>
          <p:cNvSpPr/>
          <p:nvPr/>
        </p:nvSpPr>
        <p:spPr>
          <a:xfrm>
            <a:off x="6280546" y="9545835"/>
            <a:ext cx="2929846" cy="1785939"/>
          </a:xfrm>
          <a:prstGeom prst="roundRect">
            <a:avLst>
              <a:gd name="adj" fmla="val 1066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Spark Streaming</a:t>
            </a:r>
          </a:p>
        </p:txBody>
      </p:sp>
      <p:sp>
        <p:nvSpPr>
          <p:cNvPr id="287" name="Shape 287"/>
          <p:cNvSpPr/>
          <p:nvPr/>
        </p:nvSpPr>
        <p:spPr>
          <a:xfrm>
            <a:off x="10031922" y="9545835"/>
            <a:ext cx="2929845" cy="1785939"/>
          </a:xfrm>
          <a:prstGeom prst="roundRect">
            <a:avLst>
              <a:gd name="adj" fmla="val 10667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Datastore</a:t>
            </a:r>
          </a:p>
        </p:txBody>
      </p:sp>
      <p:sp>
        <p:nvSpPr>
          <p:cNvPr id="288" name="Shape 288"/>
          <p:cNvSpPr/>
          <p:nvPr/>
        </p:nvSpPr>
        <p:spPr>
          <a:xfrm>
            <a:off x="13783298" y="9545835"/>
            <a:ext cx="2929845" cy="1785939"/>
          </a:xfrm>
          <a:prstGeom prst="roundRect">
            <a:avLst>
              <a:gd name="adj" fmla="val 1066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Spark</a:t>
            </a:r>
          </a:p>
        </p:txBody>
      </p:sp>
      <p:sp>
        <p:nvSpPr>
          <p:cNvPr id="289" name="Shape 289"/>
          <p:cNvSpPr/>
          <p:nvPr/>
        </p:nvSpPr>
        <p:spPr>
          <a:xfrm>
            <a:off x="10031922" y="6500812"/>
            <a:ext cx="2929845" cy="1785938"/>
          </a:xfrm>
          <a:prstGeom prst="roundRect">
            <a:avLst>
              <a:gd name="adj" fmla="val 1066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Spark Job Server</a:t>
            </a:r>
          </a:p>
        </p:txBody>
      </p:sp>
      <p:cxnSp>
        <p:nvCxnSpPr>
          <p:cNvPr id="290" name="Connector 290"/>
          <p:cNvCxnSpPr>
            <a:stCxn id="286" idx="0"/>
            <a:endCxn id="289" idx="0"/>
          </p:cNvCxnSpPr>
          <p:nvPr/>
        </p:nvCxnSpPr>
        <p:spPr>
          <a:xfrm flipV="1">
            <a:off x="7745469" y="7393781"/>
            <a:ext cx="3751376" cy="3045024"/>
          </a:xfrm>
          <a:prstGeom prst="straightConnector1">
            <a:avLst/>
          </a:prstGeom>
          <a:ln w="101600" cap="rnd">
            <a:solidFill>
              <a:srgbClr val="8C8982"/>
            </a:solidFill>
            <a:miter lim="400000"/>
            <a:headEnd type="triangle"/>
          </a:ln>
        </p:spPr>
      </p:cxnSp>
      <p:cxnSp>
        <p:nvCxnSpPr>
          <p:cNvPr id="291" name="Connector 291"/>
          <p:cNvCxnSpPr>
            <a:stCxn id="289" idx="0"/>
            <a:endCxn id="288" idx="0"/>
          </p:cNvCxnSpPr>
          <p:nvPr/>
        </p:nvCxnSpPr>
        <p:spPr>
          <a:xfrm>
            <a:off x="11496844" y="7393781"/>
            <a:ext cx="3751377" cy="3045024"/>
          </a:xfrm>
          <a:prstGeom prst="straightConnector1">
            <a:avLst/>
          </a:prstGeom>
          <a:ln w="101600" cap="rnd">
            <a:solidFill>
              <a:srgbClr val="8C8982"/>
            </a:solidFill>
            <a:miter lim="400000"/>
            <a:tailEnd type="triangle"/>
          </a:ln>
        </p:spPr>
      </p:cxnSp>
      <p:cxnSp>
        <p:nvCxnSpPr>
          <p:cNvPr id="292" name="Connector 292"/>
          <p:cNvCxnSpPr>
            <a:stCxn id="285" idx="0"/>
            <a:endCxn id="286" idx="0"/>
          </p:cNvCxnSpPr>
          <p:nvPr/>
        </p:nvCxnSpPr>
        <p:spPr>
          <a:xfrm>
            <a:off x="4566046" y="10438804"/>
            <a:ext cx="3179424" cy="1"/>
          </a:xfrm>
          <a:prstGeom prst="straightConnector1">
            <a:avLst/>
          </a:prstGeom>
          <a:ln w="63500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293" name="Connector 293"/>
          <p:cNvCxnSpPr>
            <a:stCxn id="286" idx="0"/>
            <a:endCxn id="287" idx="0"/>
          </p:cNvCxnSpPr>
          <p:nvPr/>
        </p:nvCxnSpPr>
        <p:spPr>
          <a:xfrm>
            <a:off x="7745469" y="10438804"/>
            <a:ext cx="3751376" cy="1"/>
          </a:xfrm>
          <a:prstGeom prst="straightConnector1">
            <a:avLst/>
          </a:prstGeom>
          <a:ln w="63500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294" name="Connector 294"/>
          <p:cNvCxnSpPr>
            <a:stCxn id="287" idx="0"/>
            <a:endCxn id="288" idx="0"/>
          </p:cNvCxnSpPr>
          <p:nvPr/>
        </p:nvCxnSpPr>
        <p:spPr>
          <a:xfrm>
            <a:off x="11496844" y="10438804"/>
            <a:ext cx="3751377" cy="1"/>
          </a:xfrm>
          <a:prstGeom prst="straightConnector1">
            <a:avLst/>
          </a:prstGeom>
          <a:ln w="63500">
            <a:solidFill>
              <a:srgbClr val="7996B9"/>
            </a:solidFill>
            <a:miter lim="400000"/>
            <a:tailEnd type="triangle"/>
          </a:ln>
        </p:spPr>
      </p:cxnSp>
      <p:sp>
        <p:nvSpPr>
          <p:cNvPr id="295" name="Shape 295"/>
          <p:cNvSpPr/>
          <p:nvPr/>
        </p:nvSpPr>
        <p:spPr>
          <a:xfrm>
            <a:off x="5744765" y="4080867"/>
            <a:ext cx="3799653" cy="178593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Internal users</a:t>
            </a:r>
          </a:p>
        </p:txBody>
      </p:sp>
      <p:sp>
        <p:nvSpPr>
          <p:cNvPr id="296" name="Shape 296"/>
          <p:cNvSpPr/>
          <p:nvPr/>
        </p:nvSpPr>
        <p:spPr>
          <a:xfrm>
            <a:off x="12781359" y="4080867"/>
            <a:ext cx="3799653" cy="178593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Internet</a:t>
            </a:r>
          </a:p>
        </p:txBody>
      </p:sp>
      <p:cxnSp>
        <p:nvCxnSpPr>
          <p:cNvPr id="297" name="Connector 297"/>
          <p:cNvCxnSpPr>
            <a:stCxn id="295" idx="0"/>
            <a:endCxn id="289" idx="0"/>
          </p:cNvCxnSpPr>
          <p:nvPr/>
        </p:nvCxnSpPr>
        <p:spPr>
          <a:xfrm>
            <a:off x="7644591" y="4973835"/>
            <a:ext cx="3852254" cy="2419947"/>
          </a:xfrm>
          <a:prstGeom prst="straightConnector1">
            <a:avLst/>
          </a:prstGeom>
          <a:ln w="101600" cap="rnd">
            <a:solidFill>
              <a:srgbClr val="8C8982"/>
            </a:solidFill>
            <a:miter lim="400000"/>
            <a:tailEnd type="triangle"/>
          </a:ln>
        </p:spPr>
      </p:cxnSp>
      <p:cxnSp>
        <p:nvCxnSpPr>
          <p:cNvPr id="298" name="Connector 298"/>
          <p:cNvCxnSpPr>
            <a:stCxn id="296" idx="0"/>
            <a:endCxn id="289" idx="0"/>
          </p:cNvCxnSpPr>
          <p:nvPr/>
        </p:nvCxnSpPr>
        <p:spPr>
          <a:xfrm flipH="1">
            <a:off x="11496844" y="4973835"/>
            <a:ext cx="3184342" cy="2419947"/>
          </a:xfrm>
          <a:prstGeom prst="straightConnector1">
            <a:avLst/>
          </a:prstGeom>
          <a:ln w="101600" cap="rnd">
            <a:solidFill>
              <a:srgbClr val="8C8982"/>
            </a:solidFill>
            <a:miter lim="400000"/>
            <a:tailEnd type="triangle"/>
          </a:ln>
        </p:spPr>
      </p:cxnSp>
      <p:sp>
        <p:nvSpPr>
          <p:cNvPr id="299" name="Shape 299"/>
          <p:cNvSpPr/>
          <p:nvPr/>
        </p:nvSpPr>
        <p:spPr>
          <a:xfrm>
            <a:off x="5374419" y="6189950"/>
            <a:ext cx="3598194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324863"/>
                </a:solidFill>
              </a:rPr>
              <a:t>HTTP/HTTPS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 Job Server - Why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07250" indent="-471487" defTabSz="514095">
              <a:spcBef>
                <a:spcPts val="3600"/>
              </a:spcBef>
              <a:buClr>
                <a:srgbClr val="5C86B9"/>
              </a:buClr>
              <a:defRPr sz="1800"/>
            </a:pPr>
            <a:r>
              <a:rPr sz="5280"/>
              <a:t>Spark as a service</a:t>
            </a:r>
            <a:endParaRPr sz="5280"/>
          </a:p>
          <a:p>
            <a:pPr lvl="1" marL="918527" indent="-471487" defTabSz="514095">
              <a:spcBef>
                <a:spcPts val="3600"/>
              </a:spcBef>
              <a:buClr>
                <a:srgbClr val="5C86B9"/>
              </a:buClr>
              <a:buChar char="•"/>
              <a:defRPr sz="1800"/>
            </a:pPr>
            <a:r>
              <a:rPr sz="5280"/>
              <a:t>Share Spark across the Enterprise</a:t>
            </a:r>
            <a:endParaRPr sz="5280"/>
          </a:p>
          <a:p>
            <a:pPr lvl="1" marL="918527" indent="-471487" defTabSz="514095">
              <a:spcBef>
                <a:spcPts val="3600"/>
              </a:spcBef>
              <a:buClr>
                <a:srgbClr val="5C86B9"/>
              </a:buClr>
              <a:buChar char="•"/>
              <a:defRPr sz="1800"/>
            </a:pPr>
            <a:r>
              <a:rPr sz="5280"/>
              <a:t>HTTPS and LDAP Authentication</a:t>
            </a:r>
            <a:endParaRPr sz="5280"/>
          </a:p>
          <a:p>
            <a:pPr lvl="1" marL="918527" indent="-471487" defTabSz="514095">
              <a:spcBef>
                <a:spcPts val="3600"/>
              </a:spcBef>
              <a:buClr>
                <a:srgbClr val="5C86B9"/>
              </a:buClr>
              <a:buChar char="•"/>
              <a:defRPr sz="1800"/>
            </a:pPr>
            <a:r>
              <a:rPr sz="5280"/>
              <a:t>Enterprises - easy integration with other teams, any language</a:t>
            </a:r>
            <a:endParaRPr sz="5280"/>
          </a:p>
          <a:p>
            <a:pPr lvl="0" marL="507250" indent="-471487" defTabSz="514095">
              <a:spcBef>
                <a:spcPts val="3600"/>
              </a:spcBef>
              <a:buClr>
                <a:srgbClr val="5C86B9"/>
              </a:buClr>
              <a:defRPr sz="1800"/>
            </a:pPr>
            <a:r>
              <a:rPr sz="5280"/>
              <a:t>Share in-memory RDDs across logical jobs</a:t>
            </a:r>
            <a:endParaRPr sz="5280"/>
          </a:p>
          <a:p>
            <a:pPr lvl="0" marL="507250" indent="-471487" defTabSz="514095">
              <a:spcBef>
                <a:spcPts val="3600"/>
              </a:spcBef>
              <a:buClr>
                <a:srgbClr val="5C86B9"/>
              </a:buClr>
              <a:defRPr sz="1800"/>
            </a:pPr>
            <a:r>
              <a:rPr sz="5280"/>
              <a:t>Low-latency queries</a:t>
            </a:r>
          </a:p>
        </p:txBody>
      </p:sp>
      <p:sp>
        <p:nvSpPr>
          <p:cNvPr id="305" name="Shape 30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Used in Production - Worldwide</a:t>
            </a:r>
          </a:p>
        </p:txBody>
      </p:sp>
      <p:sp>
        <p:nvSpPr>
          <p:cNvPr id="310" name="Shape 3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31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3586" y="10490522"/>
            <a:ext cx="6809270" cy="21704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creen Shot 2015-10-10 at 11.29.09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5775" y="4363160"/>
            <a:ext cx="3385345" cy="499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5-10-10 at 11.30.50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14848" y="6153842"/>
            <a:ext cx="3482580" cy="107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creen Shot 2015-10-10 at 11.32.04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048182" y="10673850"/>
            <a:ext cx="3053954" cy="1803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 Shot 2015-10-10 at 11.32.16 PM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6588" y="8833671"/>
            <a:ext cx="3250137" cy="80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15-10-10 at 11.32.23 PM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57909" y="8087223"/>
            <a:ext cx="2834500" cy="679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creen Shot 2015-10-10 at 11.32.32 PM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05461" y="9420374"/>
            <a:ext cx="3804843" cy="627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creen Shot 2015-10-10 at 11.41.49 PM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006506" y="6107906"/>
            <a:ext cx="4893469" cy="1500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5-10-10 at 11.41.42 PM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11295" y="5680569"/>
            <a:ext cx="4500563" cy="2018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5-10-10 at 11.41.29 PM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0027387" y="8671354"/>
            <a:ext cx="2857501" cy="1482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5-10-10 at 11.41.20 PM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927904" y="3898424"/>
            <a:ext cx="7090173" cy="142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3057637" y="-302460"/>
            <a:ext cx="18648042" cy="2262189"/>
          </a:xfrm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TupleJump - Big Data Dev Partners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89" name="tj-2 cropped.png"/>
          <p:cNvPicPr/>
          <p:nvPr/>
        </p:nvPicPr>
        <p:blipFill>
          <a:blip r:embed="rId2">
            <a:extLst/>
          </a:blip>
          <a:srcRect l="0" t="16522" r="0" b="3300"/>
          <a:stretch>
            <a:fillRect/>
          </a:stretch>
        </p:blipFill>
        <p:spPr>
          <a:xfrm>
            <a:off x="1437282" y="1610264"/>
            <a:ext cx="21509451" cy="11129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push dir="l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Used in Production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635000" indent="-635000">
              <a:buClr>
                <a:srgbClr val="5C86B9"/>
              </a:buClr>
              <a:buFont typeface="Zapf Dingbats"/>
              <a:defRPr sz="1800"/>
            </a:pPr>
            <a:r>
              <a:rPr sz="6000"/>
              <a:t>As of last month, officially included in </a:t>
            </a:r>
            <a:br>
              <a:rPr sz="6000"/>
            </a:br>
            <a:r>
              <a:rPr sz="6000"/>
              <a:t>Datastax Enterprise 4.8!</a:t>
            </a:r>
          </a:p>
        </p:txBody>
      </p:sp>
      <p:sp>
        <p:nvSpPr>
          <p:cNvPr id="327" name="Shape 3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Active Community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xfrm>
            <a:off x="2092894" y="8012414"/>
            <a:ext cx="20198211" cy="3989087"/>
          </a:xfrm>
          <a:prstGeom prst="rect">
            <a:avLst/>
          </a:prstGeom>
        </p:spPr>
        <p:txBody>
          <a:bodyPr/>
          <a:lstStyle/>
          <a:p>
            <a:pPr lvl="0" marL="425450" indent="-425450" defTabSz="391414">
              <a:spcBef>
                <a:spcPts val="2800"/>
              </a:spcBef>
              <a:buClr>
                <a:srgbClr val="5C86B9"/>
              </a:buClr>
              <a:buFont typeface="Zapf Dingbats"/>
              <a:defRPr sz="1800"/>
            </a:pPr>
            <a:r>
              <a:rPr sz="4020"/>
              <a:t>Large number of contributions from community</a:t>
            </a:r>
            <a:endParaRPr sz="4020"/>
          </a:p>
          <a:p>
            <a:pPr lvl="1" marL="765810" indent="-425450" defTabSz="391414">
              <a:spcBef>
                <a:spcPts val="2800"/>
              </a:spcBef>
              <a:buClr>
                <a:srgbClr val="5C86B9"/>
              </a:buClr>
              <a:buFont typeface="Zapf Dingbats"/>
              <a:buChar char="•"/>
              <a:defRPr sz="1800"/>
            </a:pPr>
            <a:r>
              <a:rPr sz="4020"/>
              <a:t>HTTPS/LDAP contributed by team at KNIME</a:t>
            </a:r>
            <a:endParaRPr sz="4020"/>
          </a:p>
          <a:p>
            <a:pPr lvl="0" marL="425450" indent="-425450" defTabSz="391414">
              <a:spcBef>
                <a:spcPts val="2800"/>
              </a:spcBef>
              <a:buClr>
                <a:srgbClr val="5C86B9"/>
              </a:buClr>
              <a:buFont typeface="Zapf Dingbats"/>
              <a:defRPr sz="1800"/>
            </a:pPr>
            <a:r>
              <a:rPr sz="4020"/>
              <a:t>Multiple committers</a:t>
            </a:r>
            <a:endParaRPr sz="4020"/>
          </a:p>
          <a:p>
            <a:pPr lvl="0" marL="425450" indent="-425450" defTabSz="391414">
              <a:spcBef>
                <a:spcPts val="2800"/>
              </a:spcBef>
              <a:buClr>
                <a:srgbClr val="5C86B9"/>
              </a:buClr>
              <a:buFont typeface="Zapf Dingbats"/>
              <a:defRPr sz="1800"/>
            </a:pPr>
            <a:r>
              <a:rPr sz="4020"/>
              <a:t>Gitter IM channel, active Google group</a:t>
            </a:r>
          </a:p>
        </p:txBody>
      </p:sp>
      <p:sp>
        <p:nvSpPr>
          <p:cNvPr id="333" name="Shape 3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334" name="Screen Shot 2015-10-10 at 11.49.57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4441" y="5357184"/>
            <a:ext cx="9215251" cy="1360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5-10-10 at 11.49.53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00707" y="3444602"/>
            <a:ext cx="9027691" cy="430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Platform Independent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96900" indent="-596900" defTabSz="549148">
              <a:spcBef>
                <a:spcPts val="3900"/>
              </a:spcBef>
              <a:buClr>
                <a:srgbClr val="5C86B9"/>
              </a:buClr>
              <a:buFont typeface="Zapf Dingbats"/>
              <a:defRPr sz="1800"/>
            </a:pPr>
            <a:r>
              <a:rPr sz="5640"/>
              <a:t>Spark Standalone</a:t>
            </a:r>
            <a:endParaRPr sz="5640"/>
          </a:p>
          <a:p>
            <a:pPr lvl="0" marL="596900" indent="-596900" defTabSz="549148">
              <a:spcBef>
                <a:spcPts val="3900"/>
              </a:spcBef>
              <a:buClr>
                <a:srgbClr val="5C86B9"/>
              </a:buClr>
              <a:buFont typeface="Zapf Dingbats"/>
              <a:defRPr sz="1800"/>
            </a:pPr>
            <a:r>
              <a:rPr sz="5640"/>
              <a:t>Mesos</a:t>
            </a:r>
            <a:endParaRPr sz="5640"/>
          </a:p>
          <a:p>
            <a:pPr lvl="0" marL="596900" indent="-596900" defTabSz="549148">
              <a:spcBef>
                <a:spcPts val="3900"/>
              </a:spcBef>
              <a:buClr>
                <a:srgbClr val="5C86B9"/>
              </a:buClr>
              <a:buFont typeface="Zapf Dingbats"/>
              <a:defRPr sz="1800"/>
            </a:pPr>
            <a:r>
              <a:rPr sz="5640"/>
              <a:t>Yarn</a:t>
            </a:r>
            <a:endParaRPr sz="5640"/>
          </a:p>
          <a:p>
            <a:pPr lvl="0" marL="596900" indent="-596900" defTabSz="549148">
              <a:spcBef>
                <a:spcPts val="3900"/>
              </a:spcBef>
              <a:buClr>
                <a:srgbClr val="5C86B9"/>
              </a:buClr>
              <a:buFont typeface="Zapf Dingbats"/>
              <a:defRPr sz="1800"/>
            </a:pPr>
            <a:r>
              <a:rPr sz="5640"/>
              <a:t>Docker</a:t>
            </a:r>
            <a:endParaRPr sz="5640"/>
          </a:p>
          <a:p>
            <a:pPr lvl="0" marL="596900" indent="-596900" defTabSz="549148">
              <a:spcBef>
                <a:spcPts val="3900"/>
              </a:spcBef>
              <a:buClr>
                <a:srgbClr val="5C86B9"/>
              </a:buClr>
              <a:buFont typeface="Zapf Dingbats"/>
              <a:defRPr sz="1800"/>
            </a:pPr>
            <a:r>
              <a:rPr sz="5640"/>
              <a:t>Example: platform-independent LDAP auth, HTTPS, can be used as a portal</a:t>
            </a:r>
          </a:p>
        </p:txBody>
      </p:sp>
      <p:sp>
        <p:nvSpPr>
          <p:cNvPr id="341" name="Shape 3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Example Workflow</a:t>
            </a:r>
          </a:p>
        </p:txBody>
      </p:sp>
      <p:sp>
        <p:nvSpPr>
          <p:cNvPr id="346" name="Shape 3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Creating a Job Server Project</a:t>
            </a:r>
          </a:p>
        </p:txBody>
      </p:sp>
      <p:sp>
        <p:nvSpPr>
          <p:cNvPr id="349" name="Shape 349"/>
          <p:cNvSpPr/>
          <p:nvPr>
            <p:ph type="body" idx="1"/>
          </p:nvPr>
        </p:nvSpPr>
        <p:spPr>
          <a:xfrm>
            <a:off x="2092894" y="7301348"/>
            <a:ext cx="20198212" cy="53063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sbt assembly -&gt; fat jar -&gt; upload to job server</a:t>
            </a:r>
            <a:endParaRPr sz="6000"/>
          </a:p>
          <a:p>
            <a:pPr lvl="0">
              <a:defRPr sz="1800"/>
            </a:pPr>
            <a:r>
              <a:rPr sz="6000"/>
              <a:t>"provided" is used. Don’t want SBT assembly to include the whole job server jar.</a:t>
            </a:r>
            <a:endParaRPr sz="6000"/>
          </a:p>
          <a:p>
            <a:pPr lvl="0">
              <a:defRPr sz="1800"/>
            </a:pPr>
            <a:r>
              <a:rPr sz="6000"/>
              <a:t>Java projects should be possible too</a:t>
            </a:r>
          </a:p>
        </p:txBody>
      </p:sp>
      <p:sp>
        <p:nvSpPr>
          <p:cNvPr id="350" name="Shape 3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351" name="Shape 351"/>
          <p:cNvSpPr/>
          <p:nvPr/>
        </p:nvSpPr>
        <p:spPr>
          <a:xfrm>
            <a:off x="3525352" y="4801076"/>
            <a:ext cx="15245996" cy="2301876"/>
          </a:xfrm>
          <a:prstGeom prst="rect">
            <a:avLst/>
          </a:prstGeom>
          <a:solidFill>
            <a:srgbClr val="31486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642937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D9D9D9"/>
                </a:solidFill>
                <a:latin typeface="Menlo"/>
                <a:ea typeface="Menlo"/>
                <a:cs typeface="Menlo"/>
                <a:sym typeface="Menlo"/>
              </a:rPr>
              <a:t>resolvers += "Job Server Bintray" at "https://dl.bintray.com/spark-jobserver/maven"</a:t>
            </a:r>
            <a:endParaRPr sz="2900">
              <a:solidFill>
                <a:srgbClr val="D9D9D9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642937">
              <a:defRPr sz="1800">
                <a:solidFill>
                  <a:srgbClr val="000000"/>
                </a:solidFill>
              </a:defRPr>
            </a:pPr>
            <a:endParaRPr sz="2900">
              <a:solidFill>
                <a:srgbClr val="D9D9D9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 algn="l" defTabSz="642937">
              <a:defRPr sz="1800">
                <a:solidFill>
                  <a:srgbClr val="000000"/>
                </a:solidFill>
              </a:defRPr>
            </a:pPr>
            <a:r>
              <a:rPr sz="2900">
                <a:solidFill>
                  <a:srgbClr val="D9D9D9"/>
                </a:solidFill>
                <a:latin typeface="Menlo"/>
                <a:ea typeface="Menlo"/>
                <a:cs typeface="Menlo"/>
                <a:sym typeface="Menlo"/>
              </a:rPr>
              <a:t>libraryDependencies += "spark.jobserver" % "job-server-api" % "0.5.0" % "provided"</a:t>
            </a:r>
          </a:p>
        </p:txBody>
      </p:sp>
      <p:sp>
        <p:nvSpPr>
          <p:cNvPr id="352" name="Shape 352"/>
          <p:cNvSpPr/>
          <p:nvPr/>
        </p:nvSpPr>
        <p:spPr>
          <a:xfrm>
            <a:off x="1672976" y="3456504"/>
            <a:ext cx="12247670" cy="1146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marL="1133928" indent="-816428" algn="l">
              <a:spcBef>
                <a:spcPts val="4200"/>
              </a:spcBef>
              <a:buSzPct val="100000"/>
              <a:buChar char="•"/>
              <a:defRPr sz="6000"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6000"/>
              <a:t>In your build.sbt, add this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2842842" y="3609705"/>
            <a:ext cx="18698317" cy="8458201"/>
          </a:xfrm>
          <a:prstGeom prst="rect">
            <a:avLst/>
          </a:prstGeom>
          <a:gradFill>
            <a:gsLst>
              <a:gs pos="0">
                <a:srgbClr val="212121"/>
              </a:gs>
              <a:gs pos="100000">
                <a:srgbClr val="424242"/>
              </a:gs>
            </a:gsLst>
            <a:lin ang="21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i="1" sz="3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rPr>
              <a:t>/**</a:t>
            </a:r>
            <a:endParaRPr i="1" sz="3100">
              <a:solidFill>
                <a:srgbClr val="A9A9A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i="1" sz="3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rPr>
              <a:t> * A super-simple Spark job example that implements the SparkJob trait and</a:t>
            </a:r>
            <a:endParaRPr i="1" sz="3100">
              <a:solidFill>
                <a:srgbClr val="A9A9A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i="1" sz="3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rPr>
              <a:t> * can be submitted to the job server.</a:t>
            </a:r>
            <a:endParaRPr i="1" sz="3100">
              <a:solidFill>
                <a:srgbClr val="A9A9A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i="1" sz="3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rPr>
              <a:t> */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object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3100" u="sng">
                <a:solidFill>
                  <a:srgbClr val="5494D8"/>
                </a:solidFill>
                <a:latin typeface="Courier"/>
                <a:ea typeface="Courier"/>
                <a:cs typeface="Courier"/>
                <a:sym typeface="Courier"/>
              </a:rPr>
              <a:t>WordCountExample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extends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3100" u="sng">
                <a:solidFill>
                  <a:srgbClr val="5494D8"/>
                </a:solidFill>
                <a:latin typeface="Courier"/>
                <a:ea typeface="Courier"/>
                <a:cs typeface="Courier"/>
                <a:sym typeface="Courier"/>
              </a:rPr>
              <a:t>SparkJob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{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override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validate(sc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SparkContext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, config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Config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SparkJobValidation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= {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sz="3100" u="sng">
                <a:solidFill>
                  <a:srgbClr val="5494D8"/>
                </a:solidFill>
                <a:latin typeface="Courier"/>
                <a:ea typeface="Courier"/>
                <a:cs typeface="Courier"/>
                <a:sym typeface="Courier"/>
              </a:rPr>
              <a:t>Try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(config.getString(</a:t>
            </a:r>
            <a:r>
              <a:rPr sz="3100">
                <a:solidFill>
                  <a:srgbClr val="B7291D"/>
                </a:solidFill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input.string</a:t>
            </a:r>
            <a:r>
              <a:rPr sz="3100">
                <a:solidFill>
                  <a:srgbClr val="B7291D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    .map(x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=&gt;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sz="3100" u="sng">
                <a:solidFill>
                  <a:srgbClr val="5494D8"/>
                </a:solidFill>
                <a:latin typeface="Courier"/>
                <a:ea typeface="Courier"/>
                <a:cs typeface="Courier"/>
                <a:sym typeface="Courier"/>
              </a:rPr>
              <a:t>SparkJobValid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    .getOrElse(</a:t>
            </a:r>
            <a:r>
              <a:rPr sz="3100" u="sng">
                <a:solidFill>
                  <a:srgbClr val="5494D8"/>
                </a:solidFill>
                <a:latin typeface="Courier"/>
                <a:ea typeface="Courier"/>
                <a:cs typeface="Courier"/>
                <a:sym typeface="Courier"/>
              </a:rPr>
              <a:t>SparkJobInvalid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sz="3100">
                <a:solidFill>
                  <a:srgbClr val="B7291D"/>
                </a:solidFill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sz="3100" u="sng">
                <a:solidFill>
                  <a:srgbClr val="5494D8"/>
                </a:solidFill>
                <a:latin typeface="Courier"/>
                <a:ea typeface="Courier"/>
                <a:cs typeface="Courier"/>
                <a:sym typeface="Courier"/>
              </a:rPr>
              <a:t>No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input.string</a:t>
            </a:r>
            <a:r>
              <a:rPr sz="3100">
                <a:solidFill>
                  <a:srgbClr val="B7291D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))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}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override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def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runJob(sc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SparkContext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, config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Config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: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Any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= {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 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val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dd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=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sc.parallelize(config.getString(</a:t>
            </a:r>
            <a:r>
              <a:rPr sz="3100">
                <a:solidFill>
                  <a:srgbClr val="B7291D"/>
                </a:solidFill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input.string</a:t>
            </a:r>
            <a:r>
              <a:rPr sz="3100">
                <a:solidFill>
                  <a:srgbClr val="B7291D"/>
                </a:solidFill>
                <a:latin typeface="Courier"/>
                <a:ea typeface="Courier"/>
                <a:cs typeface="Courier"/>
                <a:sym typeface="Courier"/>
              </a:rPr>
              <a:t>”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).split(</a:t>
            </a:r>
            <a:r>
              <a:rPr sz="3100">
                <a:solidFill>
                  <a:srgbClr val="F2AC14"/>
                </a:solidFill>
                <a:latin typeface="Courier"/>
                <a:ea typeface="Courier"/>
                <a:cs typeface="Courier"/>
                <a:sym typeface="Courier"/>
              </a:rPr>
              <a:t>" "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).toSeq)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  dd.map((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_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, </a:t>
            </a:r>
            <a:r>
              <a:rPr sz="3100">
                <a:solidFill>
                  <a:srgbClr val="438BB8"/>
                </a:solidFill>
                <a:latin typeface="Courier"/>
                <a:ea typeface="Courier"/>
                <a:cs typeface="Courier"/>
                <a:sym typeface="Courier"/>
              </a:rPr>
              <a:t>1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)).reduceByKey(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_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+ </a:t>
            </a:r>
            <a:r>
              <a:rPr b="1" sz="3100">
                <a:solidFill>
                  <a:srgbClr val="7BC130"/>
                </a:solidFill>
                <a:latin typeface="Courier"/>
                <a:ea typeface="Courier"/>
                <a:cs typeface="Courier"/>
                <a:sym typeface="Courier"/>
              </a:rPr>
              <a:t>_</a:t>
            </a: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).collect().toMap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  }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algn="l" defTabSz="1214437">
              <a:defRPr sz="1800">
                <a:solidFill>
                  <a:srgbClr val="000000"/>
                </a:solidFill>
              </a:defRPr>
            </a:pPr>
            <a:r>
              <a:rPr sz="3100">
                <a:solidFill>
                  <a:srgbClr val="D9D9D9"/>
                </a:solidFill>
                <a:latin typeface="Courier"/>
                <a:ea typeface="Courier"/>
                <a:cs typeface="Courier"/>
                <a:sym typeface="Courier"/>
              </a:rPr>
              <a:t>}</a:t>
            </a:r>
            <a:endParaRPr sz="3100">
              <a:solidFill>
                <a:srgbClr val="D9D9D9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57" name="Shape 3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Example Job Server Job</a:t>
            </a:r>
          </a:p>
        </p:txBody>
      </p:sp>
      <p:sp>
        <p:nvSpPr>
          <p:cNvPr id="358" name="Shape 3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What’s Different?</a:t>
            </a:r>
          </a:p>
        </p:txBody>
      </p:sp>
      <p:sp>
        <p:nvSpPr>
          <p:cNvPr id="363" name="Shape 363"/>
          <p:cNvSpPr/>
          <p:nvPr>
            <p:ph type="body" idx="1"/>
          </p:nvPr>
        </p:nvSpPr>
        <p:spPr>
          <a:xfrm>
            <a:off x="2092894" y="3856009"/>
            <a:ext cx="20198212" cy="7886699"/>
          </a:xfrm>
          <a:prstGeom prst="rect">
            <a:avLst/>
          </a:prstGeom>
        </p:spPr>
        <p:txBody>
          <a:bodyPr/>
          <a:lstStyle/>
          <a:p>
            <a:pPr lvl="0" marL="448040" indent="-422030" defTabSz="373887">
              <a:spcBef>
                <a:spcPts val="2600"/>
              </a:spcBef>
              <a:defRPr sz="1800"/>
            </a:pPr>
            <a:r>
              <a:rPr b="1" sz="3839"/>
              <a:t>Job does not create Context, Job Server does</a:t>
            </a:r>
            <a:endParaRPr b="1" sz="3839"/>
          </a:p>
          <a:p>
            <a:pPr lvl="0" marL="448040" indent="-422030" defTabSz="373887">
              <a:spcBef>
                <a:spcPts val="2600"/>
              </a:spcBef>
              <a:defRPr sz="1800"/>
            </a:pPr>
            <a:r>
              <a:rPr sz="3839"/>
              <a:t>Decide when I run the job: in own context, or in pre-created context</a:t>
            </a:r>
            <a:endParaRPr sz="3839"/>
          </a:p>
          <a:p>
            <a:pPr lvl="0" marL="448040" indent="-422030" defTabSz="373887">
              <a:spcBef>
                <a:spcPts val="2600"/>
              </a:spcBef>
              <a:defRPr sz="1800"/>
            </a:pPr>
            <a:r>
              <a:rPr sz="3839"/>
              <a:t>Allows for very modular Spark development</a:t>
            </a:r>
            <a:endParaRPr sz="3839"/>
          </a:p>
          <a:p>
            <a:pPr lvl="1" marL="747150" indent="-422030" defTabSz="373887">
              <a:spcBef>
                <a:spcPts val="2600"/>
              </a:spcBef>
              <a:buChar char="•"/>
              <a:defRPr sz="1800"/>
            </a:pPr>
            <a:r>
              <a:rPr sz="3839"/>
              <a:t>Break up a giant Spark app into multiple logical jobs</a:t>
            </a:r>
            <a:endParaRPr sz="3839"/>
          </a:p>
          <a:p>
            <a:pPr lvl="1" marL="747150" indent="-422030" defTabSz="373887">
              <a:spcBef>
                <a:spcPts val="2600"/>
              </a:spcBef>
              <a:buChar char="•"/>
              <a:defRPr sz="1800"/>
            </a:pPr>
            <a:r>
              <a:rPr sz="3839"/>
              <a:t>Example:</a:t>
            </a:r>
            <a:endParaRPr sz="3839"/>
          </a:p>
          <a:p>
            <a:pPr lvl="2" marL="1072270" indent="-422030" defTabSz="373887">
              <a:spcBef>
                <a:spcPts val="2600"/>
              </a:spcBef>
              <a:defRPr sz="1800"/>
            </a:pPr>
            <a:r>
              <a:rPr sz="3839"/>
              <a:t>One job to load DataFrames tables</a:t>
            </a:r>
            <a:endParaRPr sz="3839"/>
          </a:p>
          <a:p>
            <a:pPr lvl="2" marL="1072270" indent="-422030" defTabSz="373887">
              <a:spcBef>
                <a:spcPts val="2600"/>
              </a:spcBef>
              <a:defRPr sz="1800"/>
            </a:pPr>
            <a:r>
              <a:rPr sz="3839"/>
              <a:t>One job to query them</a:t>
            </a:r>
            <a:endParaRPr sz="3839"/>
          </a:p>
          <a:p>
            <a:pPr lvl="2" marL="1072270" indent="-422030" defTabSz="373887">
              <a:spcBef>
                <a:spcPts val="2600"/>
              </a:spcBef>
              <a:defRPr sz="1800"/>
            </a:pPr>
            <a:r>
              <a:rPr sz="3839"/>
              <a:t>One job to run diagnostics and report debugging information</a:t>
            </a:r>
          </a:p>
        </p:txBody>
      </p:sp>
      <p:sp>
        <p:nvSpPr>
          <p:cNvPr id="364" name="Shape 3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Submitting and Running a Job</a:t>
            </a:r>
          </a:p>
        </p:txBody>
      </p:sp>
      <p:sp>
        <p:nvSpPr>
          <p:cNvPr id="369" name="Shape 3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370" name="Shape 370"/>
          <p:cNvSpPr/>
          <p:nvPr/>
        </p:nvSpPr>
        <p:spPr>
          <a:xfrm>
            <a:off x="3633088" y="3384293"/>
            <a:ext cx="17117824" cy="8506461"/>
          </a:xfrm>
          <a:prstGeom prst="rect">
            <a:avLst/>
          </a:prstGeom>
          <a:solidFill>
            <a:srgbClr val="31486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✦  curl --data-binary @../target/mydemo.jar localhost:8090/jars/demo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OK[11:32 PM] ~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✦  curl -d "input.string = A lazy dog jumped mean dog" 'localhost:8090/jobs?appName=demo&amp;classPath=WordCountExample&amp;sync=true'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"OK",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"RESULT": {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  "lazy": 1,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  "jumped": 1,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  "A": 1,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  "mean": 1,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  "dog": 2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pc="72" sz="3600">
              <a:solidFill>
                <a:srgbClr val="D6D3C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D6D3C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Retrieve Job Statuses</a:t>
            </a:r>
          </a:p>
        </p:txBody>
      </p:sp>
      <p:sp>
        <p:nvSpPr>
          <p:cNvPr id="373" name="Shape 3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374" name="Shape 374"/>
          <p:cNvSpPr/>
          <p:nvPr/>
        </p:nvSpPr>
        <p:spPr>
          <a:xfrm>
            <a:off x="2867979" y="3764311"/>
            <a:ext cx="18648043" cy="8781593"/>
          </a:xfrm>
          <a:prstGeom prst="rect">
            <a:avLst/>
          </a:prstGeom>
          <a:solidFill>
            <a:srgbClr val="31486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~/s/jobserver (evan-working-1 ↩=) curl 'localhost:8090/jobs?limit=2'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[{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"duration": "77.744 secs",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"classPath": "ooyala.cnd.CreateMaterializedView",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"startTime": "2013-11-26T20:13:09.071Z",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"context": "8b7059dd-ooyala.cnd.CreateMaterializedView",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"FINISHED",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"jobId": "9982f961-aaaa-4195-88c2-962eae9b08d9"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}, {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"duration": "58.067 secs",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"classPath": "ooyala.cnd.CreateMaterializedView",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"startTime": "2013-11-26T20:22:03.257Z",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"context": "d0a5ebdc-ooyala.cnd.CreateMaterializedView",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"status": "FINISHED",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  "jobId": "e9317383-6a67-41c4-8291-9c140b6d8459"</a:t>
            </a:r>
            <a:endParaRPr spc="72" sz="3600">
              <a:solidFill>
                <a:srgbClr val="E2E2E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72" sz="3600">
                <a:solidFill>
                  <a:srgbClr val="E2E2E2"/>
                </a:solidFill>
                <a:latin typeface="Courier New"/>
                <a:ea typeface="Courier New"/>
                <a:cs typeface="Courier New"/>
                <a:sym typeface="Courier New"/>
              </a:rPr>
              <a:t>}]⏎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Use Case: Fast Query Jobs</a:t>
            </a:r>
          </a:p>
        </p:txBody>
      </p:sp>
      <p:sp>
        <p:nvSpPr>
          <p:cNvPr id="377" name="Shape 3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Deploying Spark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push dir="l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 as a Query Engine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0138" indent="-420138" defTabSz="508254">
              <a:spcBef>
                <a:spcPts val="3600"/>
              </a:spcBef>
              <a:defRPr sz="1800"/>
            </a:pPr>
            <a:r>
              <a:rPr sz="4524"/>
              <a:t>Goal: spark jobs that run in </a:t>
            </a:r>
            <a:r>
              <a:rPr i="1" sz="4524"/>
              <a:t>under a second</a:t>
            </a:r>
            <a:r>
              <a:rPr sz="4524"/>
              <a:t> and answers queries on shared RDD data</a:t>
            </a:r>
            <a:endParaRPr sz="4524"/>
          </a:p>
          <a:p>
            <a:pPr lvl="0" marL="420138" indent="-420138" defTabSz="508254">
              <a:spcBef>
                <a:spcPts val="3600"/>
              </a:spcBef>
              <a:defRPr sz="1800"/>
            </a:pPr>
            <a:r>
              <a:rPr sz="4524"/>
              <a:t>Query params passed in as job config</a:t>
            </a:r>
            <a:endParaRPr sz="4524"/>
          </a:p>
          <a:p>
            <a:pPr lvl="0" marL="420138" indent="-420138" defTabSz="508254">
              <a:spcBef>
                <a:spcPts val="3600"/>
              </a:spcBef>
              <a:defRPr sz="1800"/>
            </a:pPr>
            <a:r>
              <a:rPr sz="4524"/>
              <a:t>Need to minimize context creation overhead</a:t>
            </a:r>
            <a:endParaRPr sz="4524"/>
          </a:p>
          <a:p>
            <a:pPr lvl="1" marL="797895" indent="-400131" defTabSz="508254">
              <a:spcBef>
                <a:spcPts val="3600"/>
              </a:spcBef>
              <a:defRPr sz="1800"/>
            </a:pPr>
            <a:r>
              <a:rPr sz="4524"/>
              <a:t>Thus many jobs sharing the same SparkContext</a:t>
            </a:r>
            <a:endParaRPr sz="4524"/>
          </a:p>
          <a:p>
            <a:pPr lvl="0" marL="420138" indent="-420138" defTabSz="508254">
              <a:spcBef>
                <a:spcPts val="3600"/>
              </a:spcBef>
              <a:defRPr sz="1800"/>
            </a:pPr>
            <a:r>
              <a:rPr sz="4524"/>
              <a:t>On-heap RDD caching means no serialization loss</a:t>
            </a:r>
            <a:endParaRPr sz="4524"/>
          </a:p>
          <a:p>
            <a:pPr lvl="0" marL="420138" indent="-420138" defTabSz="508254">
              <a:spcBef>
                <a:spcPts val="3600"/>
              </a:spcBef>
              <a:defRPr sz="1800"/>
            </a:pPr>
            <a:r>
              <a:rPr sz="4524"/>
              <a:t>Need to consider concurrent jobs (fair scheduling)</a:t>
            </a:r>
          </a:p>
        </p:txBody>
      </p:sp>
      <p:sp>
        <p:nvSpPr>
          <p:cNvPr id="381" name="Shape 3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386" name="Shape 386"/>
          <p:cNvSpPr/>
          <p:nvPr/>
        </p:nvSpPr>
        <p:spPr>
          <a:xfrm>
            <a:off x="7000118" y="8768953"/>
            <a:ext cx="12303884" cy="1768079"/>
          </a:xfrm>
          <a:prstGeom prst="rect">
            <a:avLst/>
          </a:prstGeom>
          <a:solidFill>
            <a:srgbClr val="D4FB79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6763959" y="8429625"/>
            <a:ext cx="12303884" cy="1768079"/>
          </a:xfrm>
          <a:prstGeom prst="rect">
            <a:avLst/>
          </a:prstGeom>
          <a:solidFill>
            <a:srgbClr val="D4FB79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6530578" y="8090296"/>
            <a:ext cx="12303884" cy="1768079"/>
          </a:xfrm>
          <a:prstGeom prst="rect">
            <a:avLst/>
          </a:prstGeom>
          <a:solidFill>
            <a:srgbClr val="D4FB79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</a:p>
        </p:txBody>
      </p:sp>
      <p:cxnSp>
        <p:nvCxnSpPr>
          <p:cNvPr id="389" name="Connector 389"/>
          <p:cNvCxnSpPr>
            <a:stCxn id="394" idx="0"/>
            <a:endCxn id="391" idx="0"/>
          </p:cNvCxnSpPr>
          <p:nvPr/>
        </p:nvCxnSpPr>
        <p:spPr>
          <a:xfrm flipV="1">
            <a:off x="8637984" y="8992195"/>
            <a:ext cx="3348634" cy="44649"/>
          </a:xfrm>
          <a:prstGeom prst="straightConnector1">
            <a:avLst/>
          </a:prstGeom>
          <a:ln w="88900" cap="rnd">
            <a:solidFill/>
            <a:round/>
          </a:ln>
        </p:spPr>
      </p:cxnSp>
      <p:cxnSp>
        <p:nvCxnSpPr>
          <p:cNvPr id="390" name="Connector 390"/>
          <p:cNvCxnSpPr>
            <a:stCxn id="396" idx="0"/>
            <a:endCxn id="391" idx="0"/>
          </p:cNvCxnSpPr>
          <p:nvPr/>
        </p:nvCxnSpPr>
        <p:spPr>
          <a:xfrm flipH="1" flipV="1">
            <a:off x="11986617" y="8992195"/>
            <a:ext cx="2732485" cy="44649"/>
          </a:xfrm>
          <a:prstGeom prst="straightConnector1">
            <a:avLst/>
          </a:prstGeom>
          <a:ln w="88900" cap="rnd">
            <a:solidFill/>
            <a:round/>
          </a:ln>
        </p:spPr>
      </p:cxnSp>
      <p:sp>
        <p:nvSpPr>
          <p:cNvPr id="391" name="Shape 391"/>
          <p:cNvSpPr/>
          <p:nvPr/>
        </p:nvSpPr>
        <p:spPr>
          <a:xfrm>
            <a:off x="10908052" y="7893843"/>
            <a:ext cx="2157131" cy="2196704"/>
          </a:xfrm>
          <a:prstGeom prst="star10">
            <a:avLst>
              <a:gd name="adj" fmla="val 36327"/>
              <a:gd name="hf" fmla="val 105146"/>
            </a:avLst>
          </a:prstGeom>
          <a:solidFill>
            <a:srgbClr val="FFD479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RDD</a:t>
            </a:r>
          </a:p>
        </p:txBody>
      </p:sp>
      <p:cxnSp>
        <p:nvCxnSpPr>
          <p:cNvPr id="392" name="Connector 392"/>
          <p:cNvCxnSpPr>
            <a:stCxn id="394" idx="0"/>
            <a:endCxn id="398" idx="0"/>
          </p:cNvCxnSpPr>
          <p:nvPr/>
        </p:nvCxnSpPr>
        <p:spPr>
          <a:xfrm>
            <a:off x="8637984" y="9036843"/>
            <a:ext cx="1" cy="2794993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headEnd type="triangle"/>
            <a:tailEnd type="triangle"/>
          </a:ln>
        </p:spPr>
      </p:cxnSp>
      <p:cxnSp>
        <p:nvCxnSpPr>
          <p:cNvPr id="393" name="Connector 393"/>
          <p:cNvCxnSpPr>
            <a:stCxn id="412" idx="0"/>
            <a:endCxn id="394" idx="0"/>
          </p:cNvCxnSpPr>
          <p:nvPr/>
        </p:nvCxnSpPr>
        <p:spPr>
          <a:xfrm flipH="1">
            <a:off x="8637984" y="7036593"/>
            <a:ext cx="4071938" cy="2000251"/>
          </a:xfrm>
          <a:prstGeom prst="straightConnector1">
            <a:avLst/>
          </a:prstGeom>
          <a:ln w="50800" cap="rnd">
            <a:solidFill>
              <a:srgbClr val="73FCD6"/>
            </a:solidFill>
            <a:miter lim="400000"/>
            <a:tailEnd type="triangle"/>
          </a:ln>
        </p:spPr>
      </p:cxnSp>
      <p:sp>
        <p:nvSpPr>
          <p:cNvPr id="394" name="Shape 394"/>
          <p:cNvSpPr/>
          <p:nvPr/>
        </p:nvSpPr>
        <p:spPr>
          <a:xfrm>
            <a:off x="6977062" y="8393906"/>
            <a:ext cx="3321845" cy="1285876"/>
          </a:xfrm>
          <a:prstGeom prst="roundRect">
            <a:avLst>
              <a:gd name="adj" fmla="val 7901"/>
            </a:avLst>
          </a:prstGeom>
          <a:solidFill>
            <a:srgbClr val="00FD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Load Data</a:t>
            </a:r>
          </a:p>
        </p:txBody>
      </p:sp>
      <p:cxnSp>
        <p:nvCxnSpPr>
          <p:cNvPr id="395" name="Connector 395"/>
          <p:cNvCxnSpPr>
            <a:stCxn id="405" idx="0"/>
            <a:endCxn id="396" idx="0"/>
          </p:cNvCxnSpPr>
          <p:nvPr/>
        </p:nvCxnSpPr>
        <p:spPr>
          <a:xfrm>
            <a:off x="12138421" y="5848945"/>
            <a:ext cx="2580681" cy="3187899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tailEnd type="triangle"/>
          </a:ln>
        </p:spPr>
      </p:cxnSp>
      <p:sp>
        <p:nvSpPr>
          <p:cNvPr id="396" name="Shape 396"/>
          <p:cNvSpPr/>
          <p:nvPr/>
        </p:nvSpPr>
        <p:spPr>
          <a:xfrm>
            <a:off x="13638609" y="8393906"/>
            <a:ext cx="2160985" cy="1285876"/>
          </a:xfrm>
          <a:prstGeom prst="roundRect">
            <a:avLst>
              <a:gd name="adj" fmla="val 7901"/>
            </a:avLst>
          </a:prstGeom>
          <a:solidFill>
            <a:srgbClr val="00FD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Query Job</a:t>
            </a:r>
          </a:p>
        </p:txBody>
      </p:sp>
      <p:sp>
        <p:nvSpPr>
          <p:cNvPr id="397" name="Shape 397"/>
          <p:cNvSpPr/>
          <p:nvPr/>
        </p:nvSpPr>
        <p:spPr>
          <a:xfrm>
            <a:off x="4148165" y="8786812"/>
            <a:ext cx="1776080" cy="928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lnSpc>
                <a:spcPct val="8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pc="64" sz="32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Spark</a:t>
            </a:r>
            <a:br>
              <a:rPr spc="64" sz="32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</a:br>
            <a:r>
              <a:rPr spc="64" sz="32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Executors</a:t>
            </a:r>
          </a:p>
        </p:txBody>
      </p:sp>
      <p:sp>
        <p:nvSpPr>
          <p:cNvPr id="398" name="Shape 398"/>
          <p:cNvSpPr/>
          <p:nvPr/>
        </p:nvSpPr>
        <p:spPr>
          <a:xfrm>
            <a:off x="6977062" y="11269265"/>
            <a:ext cx="3321845" cy="1125142"/>
          </a:xfrm>
          <a:prstGeom prst="roundRect">
            <a:avLst>
              <a:gd name="adj" fmla="val 16931"/>
            </a:avLst>
          </a:prstGeom>
          <a:solidFill>
            <a:srgbClr val="FFFF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C1C1C"/>
                </a:solidFill>
              </a:rPr>
              <a:t>Cassandra</a:t>
            </a:r>
          </a:p>
        </p:txBody>
      </p:sp>
      <p:cxnSp>
        <p:nvCxnSpPr>
          <p:cNvPr id="399" name="Connector 399"/>
          <p:cNvCxnSpPr>
            <a:stCxn id="407" idx="0"/>
            <a:endCxn id="405" idx="0"/>
          </p:cNvCxnSpPr>
          <p:nvPr/>
        </p:nvCxnSpPr>
        <p:spPr>
          <a:xfrm flipH="1">
            <a:off x="12138421" y="4152304"/>
            <a:ext cx="1009056" cy="1696642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tailEnd type="triangle"/>
          </a:ln>
        </p:spPr>
      </p:cxnSp>
      <p:cxnSp>
        <p:nvCxnSpPr>
          <p:cNvPr id="400" name="Connector 400"/>
          <p:cNvCxnSpPr>
            <a:stCxn id="408" idx="0"/>
            <a:endCxn id="405" idx="0"/>
          </p:cNvCxnSpPr>
          <p:nvPr/>
        </p:nvCxnSpPr>
        <p:spPr>
          <a:xfrm flipH="1">
            <a:off x="12138421" y="2830710"/>
            <a:ext cx="2580681" cy="3018236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headEnd type="triangle"/>
          </a:ln>
        </p:spPr>
      </p:cxnSp>
      <p:cxnSp>
        <p:nvCxnSpPr>
          <p:cNvPr id="401" name="Connector 401"/>
          <p:cNvCxnSpPr>
            <a:stCxn id="409" idx="0"/>
            <a:endCxn id="405" idx="0"/>
          </p:cNvCxnSpPr>
          <p:nvPr/>
        </p:nvCxnSpPr>
        <p:spPr>
          <a:xfrm flipH="1">
            <a:off x="12138421" y="4170164"/>
            <a:ext cx="4098728" cy="1678782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tailEnd type="triangle"/>
          </a:ln>
        </p:spPr>
      </p:cxnSp>
      <p:cxnSp>
        <p:nvCxnSpPr>
          <p:cNvPr id="402" name="Connector 402"/>
          <p:cNvCxnSpPr>
            <a:stCxn id="410" idx="0"/>
            <a:endCxn id="405" idx="0"/>
          </p:cNvCxnSpPr>
          <p:nvPr/>
        </p:nvCxnSpPr>
        <p:spPr>
          <a:xfrm flipH="1">
            <a:off x="12138421" y="2759273"/>
            <a:ext cx="5741790" cy="3089673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headEnd type="triangle"/>
          </a:ln>
        </p:spPr>
      </p:cxnSp>
      <p:cxnSp>
        <p:nvCxnSpPr>
          <p:cNvPr id="403" name="Connector 403"/>
          <p:cNvCxnSpPr>
            <a:stCxn id="405" idx="0"/>
            <a:endCxn id="406" idx="0"/>
          </p:cNvCxnSpPr>
          <p:nvPr/>
        </p:nvCxnSpPr>
        <p:spPr>
          <a:xfrm>
            <a:off x="12138421" y="5848945"/>
            <a:ext cx="5045275" cy="3214688"/>
          </a:xfrm>
          <a:prstGeom prst="straightConnector1">
            <a:avLst/>
          </a:prstGeom>
          <a:ln w="63500" cap="rnd">
            <a:solidFill>
              <a:srgbClr val="73FCD6"/>
            </a:solidFill>
            <a:round/>
            <a:tailEnd type="triangle"/>
          </a:ln>
        </p:spPr>
      </p:cxnSp>
      <p:cxnSp>
        <p:nvCxnSpPr>
          <p:cNvPr id="404" name="Connector 404"/>
          <p:cNvCxnSpPr>
            <a:stCxn id="414" idx="0"/>
            <a:endCxn id="405" idx="0"/>
          </p:cNvCxnSpPr>
          <p:nvPr/>
        </p:nvCxnSpPr>
        <p:spPr>
          <a:xfrm>
            <a:off x="8629054" y="3598664"/>
            <a:ext cx="3509368" cy="2250282"/>
          </a:xfrm>
          <a:prstGeom prst="straightConnector1">
            <a:avLst/>
          </a:prstGeom>
          <a:ln w="50800" cap="rnd">
            <a:solidFill>
              <a:srgbClr val="73FCD6"/>
            </a:solidFill>
            <a:miter lim="400000"/>
            <a:tailEnd type="triangle"/>
          </a:ln>
        </p:spPr>
      </p:cxnSp>
      <p:sp>
        <p:nvSpPr>
          <p:cNvPr id="405" name="Shape 405"/>
          <p:cNvSpPr/>
          <p:nvPr/>
        </p:nvSpPr>
        <p:spPr>
          <a:xfrm>
            <a:off x="4137421" y="5286375"/>
            <a:ext cx="16002001" cy="1125141"/>
          </a:xfrm>
          <a:prstGeom prst="roundRect">
            <a:avLst>
              <a:gd name="adj" fmla="val 9030"/>
            </a:avLst>
          </a:prstGeom>
          <a:solidFill>
            <a:srgbClr val="FF7E79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REST Job Server</a:t>
            </a:r>
          </a:p>
        </p:txBody>
      </p:sp>
      <p:sp>
        <p:nvSpPr>
          <p:cNvPr id="406" name="Shape 406"/>
          <p:cNvSpPr/>
          <p:nvPr/>
        </p:nvSpPr>
        <p:spPr>
          <a:xfrm>
            <a:off x="16103203" y="8411765"/>
            <a:ext cx="2160985" cy="1303735"/>
          </a:xfrm>
          <a:prstGeom prst="roundRect">
            <a:avLst>
              <a:gd name="adj" fmla="val 7793"/>
            </a:avLst>
          </a:prstGeom>
          <a:solidFill>
            <a:srgbClr val="00FDFF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Query Job</a:t>
            </a:r>
          </a:p>
        </p:txBody>
      </p:sp>
      <p:sp>
        <p:nvSpPr>
          <p:cNvPr id="407" name="Shape 407"/>
          <p:cNvSpPr/>
          <p:nvPr/>
        </p:nvSpPr>
        <p:spPr>
          <a:xfrm>
            <a:off x="12192000" y="3607593"/>
            <a:ext cx="1910954" cy="1089423"/>
          </a:xfrm>
          <a:prstGeom prst="roundRect">
            <a:avLst>
              <a:gd name="adj" fmla="val 9326"/>
            </a:avLst>
          </a:prstGeom>
          <a:gradFill>
            <a:gsLst>
              <a:gs pos="0">
                <a:srgbClr val="FFD479">
                  <a:alpha val="70000"/>
                </a:srgbClr>
              </a:gs>
              <a:gs pos="100000">
                <a:srgbClr val="FF9300">
                  <a:alpha val="70000"/>
                </a:srgbClr>
              </a:gs>
            </a:gsLst>
            <a:lin ang="2339999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Query</a:t>
            </a:r>
          </a:p>
        </p:txBody>
      </p:sp>
      <p:sp>
        <p:nvSpPr>
          <p:cNvPr id="408" name="Shape 408"/>
          <p:cNvSpPr/>
          <p:nvPr/>
        </p:nvSpPr>
        <p:spPr>
          <a:xfrm>
            <a:off x="13763625" y="2286000"/>
            <a:ext cx="1910954" cy="1089422"/>
          </a:xfrm>
          <a:prstGeom prst="roundRect">
            <a:avLst>
              <a:gd name="adj" fmla="val 9326"/>
            </a:avLst>
          </a:prstGeom>
          <a:solidFill>
            <a:srgbClr val="73FA79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Result</a:t>
            </a:r>
          </a:p>
        </p:txBody>
      </p:sp>
      <p:sp>
        <p:nvSpPr>
          <p:cNvPr id="409" name="Shape 409"/>
          <p:cNvSpPr/>
          <p:nvPr/>
        </p:nvSpPr>
        <p:spPr>
          <a:xfrm>
            <a:off x="15281671" y="3625453"/>
            <a:ext cx="1910954" cy="1089422"/>
          </a:xfrm>
          <a:prstGeom prst="roundRect">
            <a:avLst>
              <a:gd name="adj" fmla="val 9326"/>
            </a:avLst>
          </a:prstGeom>
          <a:gradFill>
            <a:gsLst>
              <a:gs pos="0">
                <a:srgbClr val="FFD479">
                  <a:alpha val="70000"/>
                </a:srgbClr>
              </a:gs>
              <a:gs pos="100000">
                <a:srgbClr val="FF9300">
                  <a:alpha val="70000"/>
                </a:srgbClr>
              </a:gs>
            </a:gsLst>
            <a:lin ang="2339999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Query</a:t>
            </a:r>
          </a:p>
        </p:txBody>
      </p:sp>
      <p:sp>
        <p:nvSpPr>
          <p:cNvPr id="410" name="Shape 410"/>
          <p:cNvSpPr/>
          <p:nvPr/>
        </p:nvSpPr>
        <p:spPr>
          <a:xfrm>
            <a:off x="16924734" y="2214562"/>
            <a:ext cx="1910954" cy="1089423"/>
          </a:xfrm>
          <a:prstGeom prst="roundRect">
            <a:avLst>
              <a:gd name="adj" fmla="val 9326"/>
            </a:avLst>
          </a:prstGeom>
          <a:solidFill>
            <a:srgbClr val="73FA79">
              <a:alpha val="7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Result</a:t>
            </a:r>
          </a:p>
        </p:txBody>
      </p:sp>
      <p:cxnSp>
        <p:nvCxnSpPr>
          <p:cNvPr id="411" name="Connector 411"/>
          <p:cNvCxnSpPr>
            <a:stCxn id="413" idx="0"/>
            <a:endCxn id="412" idx="0"/>
          </p:cNvCxnSpPr>
          <p:nvPr/>
        </p:nvCxnSpPr>
        <p:spPr>
          <a:xfrm>
            <a:off x="5932289" y="3598664"/>
            <a:ext cx="6777633" cy="3437930"/>
          </a:xfrm>
          <a:prstGeom prst="straightConnector1">
            <a:avLst/>
          </a:prstGeom>
          <a:ln w="50800" cap="rnd">
            <a:solidFill>
              <a:srgbClr val="73FCD6"/>
            </a:solidFill>
            <a:miter lim="400000"/>
            <a:tailEnd type="triangle"/>
          </a:ln>
        </p:spPr>
      </p:cxnSp>
      <p:sp>
        <p:nvSpPr>
          <p:cNvPr id="412" name="Shape 412"/>
          <p:cNvSpPr/>
          <p:nvPr/>
        </p:nvSpPr>
        <p:spPr>
          <a:xfrm>
            <a:off x="6566296" y="6536531"/>
            <a:ext cx="12287251" cy="1000126"/>
          </a:xfrm>
          <a:prstGeom prst="roundRect">
            <a:avLst>
              <a:gd name="adj" fmla="val 19048"/>
            </a:avLst>
          </a:prstGeom>
          <a:gradFill>
            <a:gsLst>
              <a:gs pos="0">
                <a:srgbClr val="FFD479">
                  <a:alpha val="70000"/>
                </a:srgbClr>
              </a:gs>
              <a:gs pos="100000">
                <a:srgbClr val="FF7E79">
                  <a:alpha val="70000"/>
                </a:srgbClr>
              </a:gs>
            </a:gsLst>
            <a:lin ang="2339999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C1C1C"/>
                </a:solidFill>
              </a:rPr>
              <a:t>new SparkContext</a:t>
            </a:r>
          </a:p>
        </p:txBody>
      </p:sp>
      <p:sp>
        <p:nvSpPr>
          <p:cNvPr id="413" name="Shape 413"/>
          <p:cNvSpPr/>
          <p:nvPr/>
        </p:nvSpPr>
        <p:spPr>
          <a:xfrm>
            <a:off x="4976812" y="2571750"/>
            <a:ext cx="1910954" cy="2053829"/>
          </a:xfrm>
          <a:prstGeom prst="roundRect">
            <a:avLst>
              <a:gd name="adj" fmla="val 5317"/>
            </a:avLst>
          </a:prstGeom>
          <a:gradFill>
            <a:gsLst>
              <a:gs pos="0">
                <a:srgbClr val="FFD479">
                  <a:alpha val="70000"/>
                </a:srgbClr>
              </a:gs>
              <a:gs pos="100000">
                <a:srgbClr val="FF9300">
                  <a:alpha val="70000"/>
                </a:srgbClr>
              </a:gs>
            </a:gsLst>
            <a:lin ang="2339999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Create query context</a:t>
            </a:r>
          </a:p>
        </p:txBody>
      </p:sp>
      <p:sp>
        <p:nvSpPr>
          <p:cNvPr id="414" name="Shape 414"/>
          <p:cNvSpPr/>
          <p:nvPr/>
        </p:nvSpPr>
        <p:spPr>
          <a:xfrm>
            <a:off x="7673578" y="2571750"/>
            <a:ext cx="1910954" cy="2053829"/>
          </a:xfrm>
          <a:prstGeom prst="roundRect">
            <a:avLst>
              <a:gd name="adj" fmla="val 5317"/>
            </a:avLst>
          </a:prstGeom>
          <a:gradFill>
            <a:gsLst>
              <a:gs pos="0">
                <a:srgbClr val="FFD479">
                  <a:alpha val="70000"/>
                </a:srgbClr>
              </a:gs>
              <a:gs pos="100000">
                <a:srgbClr val="FF9300">
                  <a:alpha val="70000"/>
                </a:srgbClr>
              </a:gs>
            </a:gsLst>
            <a:lin ang="2339999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600">
                <a:solidFill>
                  <a:srgbClr val="1C1C1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C1C1C"/>
                </a:solidFill>
              </a:rPr>
              <a:t>Load some data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nodeType="afterEffect" presetClass="entr" presetSubtype="0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nodeType="afterEffect" presetClass="entr" presetSubtype="0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nodeType="afterEffect" presetClass="entr" presetSubtype="0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nodeType="afterEffect" presetClass="entr" presetSubtype="0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2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nodeType="afterEffect" presetClass="entr" presetSubtype="0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nodeType="afterEffect" presetClass="entr" presetSubtype="0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0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nodeType="afterEffect" presetClass="entr" presetSubtype="0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4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presetClass="entr" presetSubtype="0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9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nodeType="afterEffect" presetClass="entr" presetSubtype="0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nodeType="afterEffect" presetClass="entr" presetSubtype="0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nodeType="afterEffect" presetClass="entr" presetSubtype="0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1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nodeType="afterEffect" presetClass="entr" presetSubtype="0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presetClass="entr" presetSubtype="0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nodeType="afterEffect" presetClass="entr" presetSubtype="0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4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presetClass="entr" presetSubtype="0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9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nodeType="afterEffect" presetClass="entr" presetSubtype="0" presetID="9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3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nodeType="afterEffect" presetClass="entr" presetSubtype="0" presetID="9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nodeType="afterEffect" presetClass="entr" presetSubtype="0" presetID="9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nodeType="afterEffect" presetClass="entr" presetSubtype="0" presetID="9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5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nodeType="afterEffect" presetClass="entr" presetSubtype="0" presetID="9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9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4"/>
      <p:bldP build="whole" bldLvl="1" animBg="1" rev="0" advAuto="0" spid="408" grpId="21"/>
      <p:bldP build="whole" bldLvl="1" animBg="1" rev="0" advAuto="0" spid="404" grpId="11"/>
      <p:bldP build="whole" bldLvl="1" animBg="1" rev="0" advAuto="0" spid="394" grpId="10"/>
      <p:bldP build="whole" bldLvl="1" animBg="1" rev="0" advAuto="0" spid="414" grpId="8"/>
      <p:bldP build="whole" bldLvl="1" animBg="1" rev="0" advAuto="0" spid="413" grpId="1"/>
      <p:bldP build="whole" bldLvl="1" animBg="1" rev="0" advAuto="0" spid="409" grpId="27"/>
      <p:bldP build="whole" bldLvl="1" animBg="1" rev="0" advAuto="0" spid="393" grpId="9"/>
      <p:bldP build="whole" bldLvl="1" animBg="1" rev="0" advAuto="0" spid="392" grpId="13"/>
      <p:bldP build="whole" bldLvl="1" animBg="1" rev="0" advAuto="0" spid="386" grpId="2"/>
      <p:bldP build="whole" bldLvl="1" animBg="1" rev="0" advAuto="0" spid="397" grpId="5"/>
      <p:bldP build="whole" bldLvl="1" animBg="1" rev="0" advAuto="0" spid="389" grpId="15"/>
      <p:bldP build="whole" bldLvl="1" animBg="1" rev="0" advAuto="0" spid="406" grpId="26"/>
      <p:bldP build="whole" bldLvl="1" animBg="1" rev="0" advAuto="0" spid="407" grpId="19"/>
      <p:bldP build="whole" bldLvl="1" animBg="1" rev="0" advAuto="0" spid="403" grpId="25"/>
      <p:bldP build="whole" bldLvl="1" animBg="1" rev="0" advAuto="0" spid="401" grpId="23"/>
      <p:bldP build="whole" bldLvl="1" animBg="1" rev="0" advAuto="0" spid="402" grpId="24"/>
      <p:bldP build="whole" bldLvl="1" animBg="1" rev="0" advAuto="0" spid="395" grpId="18"/>
      <p:bldP build="whole" bldLvl="1" animBg="1" rev="0" advAuto="0" spid="412" grpId="7"/>
      <p:bldP build="whole" bldLvl="1" animBg="1" rev="0" advAuto="0" spid="400" grpId="22"/>
      <p:bldP build="whole" bldLvl="1" animBg="1" rev="0" advAuto="0" spid="396" grpId="16"/>
      <p:bldP build="whole" bldLvl="1" animBg="1" rev="0" advAuto="0" spid="411" grpId="6"/>
      <p:bldP build="whole" bldLvl="1" animBg="1" rev="0" advAuto="0" spid="399" grpId="20"/>
      <p:bldP build="whole" bldLvl="1" animBg="1" rev="0" advAuto="0" spid="387" grpId="3"/>
      <p:bldP build="whole" bldLvl="1" animBg="1" rev="0" advAuto="0" spid="410" grpId="28"/>
      <p:bldP build="whole" bldLvl="1" animBg="1" rev="0" advAuto="0" spid="398" grpId="12"/>
      <p:bldP build="whole" bldLvl="1" animBg="1" rev="0" advAuto="0" spid="391" grpId="14"/>
      <p:bldP build="whole" bldLvl="1" animBg="1" rev="0" advAuto="0" spid="390" grpId="17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Sharing Data Between Jobs</a:t>
            </a:r>
          </a:p>
        </p:txBody>
      </p:sp>
      <p:sp>
        <p:nvSpPr>
          <p:cNvPr id="419" name="Shape 4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17909" indent="-417909" defTabSz="438150">
              <a:spcBef>
                <a:spcPts val="3100"/>
              </a:spcBef>
              <a:defRPr sz="1800"/>
            </a:pPr>
            <a:r>
              <a:rPr sz="4500"/>
              <a:t>RDD Caching</a:t>
            </a:r>
            <a:endParaRPr sz="4500"/>
          </a:p>
          <a:p>
            <a:pPr lvl="1" marL="740908" indent="-398008" defTabSz="438150">
              <a:spcBef>
                <a:spcPts val="3100"/>
              </a:spcBef>
              <a:defRPr sz="1800"/>
            </a:pPr>
            <a:r>
              <a:rPr sz="4500"/>
              <a:t>Benefit: no need to serialize data.  Especially useful for indexes etc.</a:t>
            </a:r>
            <a:endParaRPr sz="4500"/>
          </a:p>
          <a:p>
            <a:pPr lvl="1" marL="740908" indent="-398008" defTabSz="438150">
              <a:spcBef>
                <a:spcPts val="3100"/>
              </a:spcBef>
              <a:defRPr sz="1800"/>
            </a:pPr>
            <a:r>
              <a:rPr sz="4500"/>
              <a:t>Job server provides a </a:t>
            </a:r>
            <a:r>
              <a:rPr i="1" sz="4500"/>
              <a:t>NamedRdds</a:t>
            </a:r>
            <a:r>
              <a:rPr sz="4500"/>
              <a:t> trait for thread-safe CRUD of cached RDDs by name</a:t>
            </a:r>
            <a:endParaRPr sz="4500"/>
          </a:p>
          <a:p>
            <a:pPr lvl="2" marL="1057275" indent="-371475" defTabSz="438150">
              <a:spcBef>
                <a:spcPts val="3100"/>
              </a:spcBef>
              <a:defRPr sz="1800"/>
            </a:pPr>
            <a:r>
              <a:rPr sz="4500"/>
              <a:t>(Compare to SparkContext’s API which uses an integer ID and is not thread safe)</a:t>
            </a:r>
            <a:endParaRPr sz="4500"/>
          </a:p>
          <a:p>
            <a:pPr lvl="0" marL="417909" indent="-417909" defTabSz="438150">
              <a:spcBef>
                <a:spcPts val="3100"/>
              </a:spcBef>
              <a:defRPr sz="1800"/>
            </a:pPr>
            <a:r>
              <a:rPr sz="4500"/>
              <a:t>For example, at Ooyala a number of fields are multiplexed into the RDD name:  timestamp:customerID:granularity</a:t>
            </a:r>
          </a:p>
        </p:txBody>
      </p:sp>
      <p:sp>
        <p:nvSpPr>
          <p:cNvPr id="420" name="Shape 4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Data Concurrency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5620" indent="-395620" defTabSz="414781">
              <a:spcBef>
                <a:spcPts val="2900"/>
              </a:spcBef>
              <a:defRPr sz="1800"/>
            </a:pPr>
            <a:r>
              <a:rPr sz="4260"/>
              <a:t>With fair scheduler, multiple Job Server jobs can run simultaneously on one SparkContext</a:t>
            </a:r>
            <a:endParaRPr sz="4260"/>
          </a:p>
          <a:p>
            <a:pPr lvl="0" marL="395620" indent="-395620" defTabSz="414781">
              <a:spcBef>
                <a:spcPts val="2900"/>
              </a:spcBef>
              <a:defRPr sz="1800"/>
            </a:pPr>
            <a:r>
              <a:rPr sz="4260"/>
              <a:t>Managing multiple updates to RDDs</a:t>
            </a:r>
            <a:endParaRPr sz="4260"/>
          </a:p>
          <a:p>
            <a:pPr lvl="1" marL="701393" indent="-376781" defTabSz="414781">
              <a:spcBef>
                <a:spcPts val="2900"/>
              </a:spcBef>
              <a:defRPr sz="1800"/>
            </a:pPr>
            <a:r>
              <a:rPr sz="4260"/>
              <a:t>Cache keeps track of which RDDs being updated</a:t>
            </a:r>
            <a:endParaRPr sz="4260"/>
          </a:p>
          <a:p>
            <a:pPr lvl="1" marL="701393" indent="-376781" defTabSz="414781">
              <a:spcBef>
                <a:spcPts val="2900"/>
              </a:spcBef>
              <a:defRPr sz="1800"/>
            </a:pPr>
            <a:r>
              <a:rPr sz="4260"/>
              <a:t>Example: thread A spark job creates RDD “A” at t0</a:t>
            </a:r>
            <a:endParaRPr sz="4260"/>
          </a:p>
          <a:p>
            <a:pPr lvl="1" marL="701393" indent="-376781" defTabSz="414781">
              <a:spcBef>
                <a:spcPts val="2900"/>
              </a:spcBef>
              <a:defRPr sz="1800"/>
            </a:pPr>
            <a:r>
              <a:rPr sz="4260"/>
              <a:t>thread B fetches RDD “A” at t1 &gt; t0</a:t>
            </a:r>
            <a:endParaRPr sz="4260"/>
          </a:p>
          <a:p>
            <a:pPr lvl="1" marL="701393" indent="-376781" defTabSz="414781">
              <a:spcBef>
                <a:spcPts val="2900"/>
              </a:spcBef>
              <a:defRPr sz="1800"/>
            </a:pPr>
            <a:r>
              <a:rPr sz="4260"/>
              <a:t>Both threads A and B, using </a:t>
            </a:r>
            <a:r>
              <a:rPr i="1" sz="4260"/>
              <a:t>NamedRdds</a:t>
            </a:r>
            <a:r>
              <a:rPr sz="4260"/>
              <a:t>, will get the RDD at time t2 when thread A finishes creating the RDD “A”</a:t>
            </a:r>
          </a:p>
        </p:txBody>
      </p:sp>
      <p:sp>
        <p:nvSpPr>
          <p:cNvPr id="424" name="Shape 4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 SQL/Hive Query Server</a:t>
            </a:r>
          </a:p>
        </p:txBody>
      </p:sp>
      <p:sp>
        <p:nvSpPr>
          <p:cNvPr id="427" name="Shape 4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611738" indent="-611738" defTabSz="514095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4576"/>
              <a:t>Start a context based on SQLContext:</a:t>
            </a:r>
            <a:br>
              <a:rPr sz="4576"/>
            </a:br>
            <a:r>
              <a:rPr sz="3168">
                <a:latin typeface="Courier New"/>
                <a:ea typeface="Courier New"/>
                <a:cs typeface="Courier New"/>
                <a:sym typeface="Courier New"/>
              </a:rPr>
              <a:t>curl -d "" '127.0.0.1:8090/contexts/sql-context?context-factory=spark.jobserver.context.SQLContextFactory'</a:t>
            </a:r>
            <a:endParaRPr sz="4576"/>
          </a:p>
          <a:p>
            <a:pPr lvl="0" marL="611738" indent="-611738" defTabSz="514095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4576"/>
              <a:t>Run a job for loading and caching tables in DataFrames</a:t>
            </a:r>
            <a:br>
              <a:rPr sz="4576"/>
            </a:br>
            <a:r>
              <a:rPr sz="3168">
                <a:latin typeface="Courier New"/>
                <a:ea typeface="Courier New"/>
                <a:cs typeface="Courier New"/>
                <a:sym typeface="Courier New"/>
              </a:rPr>
              <a:t>curl -d "" '127.0.0.1:8090/jobs?appName=test&amp;classPath=spark.jobserver.SqlLoaderJob&amp;context=sql-context&amp;sync=true'</a:t>
            </a:r>
            <a:endParaRPr sz="4576"/>
          </a:p>
          <a:p>
            <a:pPr lvl="0" marL="611738" indent="-611738" defTabSz="514095">
              <a:spcBef>
                <a:spcPts val="3600"/>
              </a:spcBef>
              <a:buClr>
                <a:srgbClr val="5C86B9"/>
              </a:buClr>
              <a:buSzPct val="70000"/>
              <a:buFont typeface="Zapf Dingbats"/>
              <a:buChar char="✤"/>
              <a:defRPr sz="1800"/>
            </a:pPr>
            <a:r>
              <a:rPr sz="4576"/>
              <a:t>Supply a query to a Query Job.  All queries are logged in database by Spark Job Server.</a:t>
            </a:r>
            <a:br>
              <a:rPr sz="4576"/>
            </a:br>
            <a:r>
              <a:rPr sz="3168">
                <a:latin typeface="Courier New"/>
                <a:ea typeface="Courier New"/>
                <a:cs typeface="Courier New"/>
                <a:sym typeface="Courier New"/>
              </a:rPr>
              <a:t>curl -d ‘sql=“</a:t>
            </a:r>
            <a:r>
              <a:rPr b="1" sz="3168">
                <a:solidFill>
                  <a:srgbClr val="0433FF"/>
                </a:solidFill>
                <a:latin typeface="Courier New"/>
                <a:ea typeface="Courier New"/>
                <a:cs typeface="Courier New"/>
                <a:sym typeface="Courier New"/>
              </a:rPr>
              <a:t>SELECT count(*) FROM footable</a:t>
            </a:r>
            <a:r>
              <a:rPr sz="3168">
                <a:latin typeface="Courier New"/>
                <a:ea typeface="Courier New"/>
                <a:cs typeface="Courier New"/>
                <a:sym typeface="Courier New"/>
              </a:rPr>
              <a:t>”’ '127.0.0.1:8090/jobs?appName=test&amp;classPath=spark.jobserver.SqlQueryJob&amp;context=sql-context&amp;sync=true'</a:t>
            </a:r>
          </a:p>
        </p:txBody>
      </p:sp>
      <p:sp>
        <p:nvSpPr>
          <p:cNvPr id="428" name="Shape 42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pc="-136" sz="6800"/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36" sz="6800">
                <a:solidFill>
                  <a:srgbClr val="314864"/>
                </a:solidFill>
              </a:rPr>
              <a:t>Example: Combining Streaming And Spark SQL</a:t>
            </a:r>
          </a:p>
        </p:txBody>
      </p:sp>
      <p:sp>
        <p:nvSpPr>
          <p:cNvPr id="431" name="Shape 4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432" name="Shape 432"/>
          <p:cNvSpPr/>
          <p:nvPr/>
        </p:nvSpPr>
        <p:spPr>
          <a:xfrm>
            <a:off x="7925632" y="7875984"/>
            <a:ext cx="11711705" cy="3709170"/>
          </a:xfrm>
          <a:prstGeom prst="roundRect">
            <a:avLst>
              <a:gd name="adj" fmla="val 6630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SparkSQLStreamingContext</a:t>
            </a:r>
          </a:p>
        </p:txBody>
      </p:sp>
      <p:sp>
        <p:nvSpPr>
          <p:cNvPr id="433" name="Shape 433"/>
          <p:cNvSpPr/>
          <p:nvPr/>
        </p:nvSpPr>
        <p:spPr>
          <a:xfrm>
            <a:off x="3670950" y="9029588"/>
            <a:ext cx="2699557" cy="1401962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Kafka</a:t>
            </a:r>
          </a:p>
        </p:txBody>
      </p:sp>
      <p:sp>
        <p:nvSpPr>
          <p:cNvPr id="434" name="Shape 434"/>
          <p:cNvSpPr/>
          <p:nvPr/>
        </p:nvSpPr>
        <p:spPr>
          <a:xfrm>
            <a:off x="8700492" y="9161859"/>
            <a:ext cx="2699557" cy="1785938"/>
          </a:xfrm>
          <a:prstGeom prst="roundRect">
            <a:avLst>
              <a:gd name="adj" fmla="val 1066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StreamingJob</a:t>
            </a:r>
          </a:p>
        </p:txBody>
      </p:sp>
      <p:sp>
        <p:nvSpPr>
          <p:cNvPr id="435" name="Shape 435"/>
          <p:cNvSpPr/>
          <p:nvPr/>
        </p:nvSpPr>
        <p:spPr>
          <a:xfrm>
            <a:off x="16112132" y="9161859"/>
            <a:ext cx="2699557" cy="1785938"/>
          </a:xfrm>
          <a:prstGeom prst="roundRect">
            <a:avLst>
              <a:gd name="adj" fmla="val 10667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SQL Query Job</a:t>
            </a:r>
          </a:p>
        </p:txBody>
      </p:sp>
      <p:sp>
        <p:nvSpPr>
          <p:cNvPr id="436" name="Shape 436"/>
          <p:cNvSpPr/>
          <p:nvPr/>
        </p:nvSpPr>
        <p:spPr>
          <a:xfrm>
            <a:off x="12263437" y="9161859"/>
            <a:ext cx="3036095" cy="1785938"/>
          </a:xfrm>
          <a:prstGeom prst="roundRect">
            <a:avLst>
              <a:gd name="adj" fmla="val 10667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DataFrames</a:t>
            </a:r>
          </a:p>
        </p:txBody>
      </p:sp>
      <p:sp>
        <p:nvSpPr>
          <p:cNvPr id="437" name="Shape 437"/>
          <p:cNvSpPr/>
          <p:nvPr/>
        </p:nvSpPr>
        <p:spPr>
          <a:xfrm>
            <a:off x="10192133" y="6556832"/>
            <a:ext cx="7178703" cy="1194137"/>
          </a:xfrm>
          <a:prstGeom prst="roundRect">
            <a:avLst>
              <a:gd name="adj" fmla="val 1595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Spark Job Server</a:t>
            </a:r>
          </a:p>
        </p:txBody>
      </p:sp>
      <p:grpSp>
        <p:nvGrpSpPr>
          <p:cNvPr id="440" name="Group 440"/>
          <p:cNvGrpSpPr/>
          <p:nvPr/>
        </p:nvGrpSpPr>
        <p:grpSpPr>
          <a:xfrm>
            <a:off x="12267406" y="4165381"/>
            <a:ext cx="3028157" cy="1315921"/>
            <a:chOff x="-31749" y="-31749"/>
            <a:chExt cx="3028156" cy="1315919"/>
          </a:xfrm>
        </p:grpSpPr>
        <p:sp>
          <p:nvSpPr>
            <p:cNvPr id="439" name="Shape 439"/>
            <p:cNvSpPr/>
            <p:nvPr/>
          </p:nvSpPr>
          <p:spPr>
            <a:xfrm>
              <a:off x="0" y="0"/>
              <a:ext cx="2964657" cy="1252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spcBef>
                  <a:spcPts val="4200"/>
                </a:spcBef>
                <a:defRPr>
                  <a:solidFill>
                    <a:srgbClr val="000000"/>
                  </a:solidFill>
                </a:defRPr>
              </a:lvl1pPr>
            </a:lstStyle>
            <a:p>
              <a:pPr lvl="0">
                <a:defRPr sz="1800"/>
              </a:pPr>
              <a:r>
                <a:rPr sz="4200"/>
                <a:t>SQL Query</a:t>
              </a:r>
            </a:p>
          </p:txBody>
        </p:sp>
        <p:pic>
          <p:nvPicPr>
            <p:cNvPr id="438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31750" y="-31750"/>
              <a:ext cx="3028157" cy="1315920"/>
            </a:xfrm>
            <a:prstGeom prst="rect">
              <a:avLst/>
            </a:prstGeom>
            <a:effectLst/>
          </p:spPr>
        </p:pic>
      </p:grpSp>
      <p:cxnSp>
        <p:nvCxnSpPr>
          <p:cNvPr id="441" name="Connector 441"/>
          <p:cNvCxnSpPr>
            <a:stCxn id="432" idx="0"/>
            <a:endCxn id="433" idx="0"/>
          </p:cNvCxnSpPr>
          <p:nvPr/>
        </p:nvCxnSpPr>
        <p:spPr>
          <a:xfrm flipH="1">
            <a:off x="5020728" y="9730568"/>
            <a:ext cx="8760757" cy="1"/>
          </a:xfrm>
          <a:prstGeom prst="straightConnector1">
            <a:avLst/>
          </a:prstGeom>
          <a:ln w="139700" cap="rnd">
            <a:solidFill>
              <a:srgbClr val="7996B9"/>
            </a:solidFill>
            <a:miter lim="400000"/>
            <a:headEnd type="stealth"/>
          </a:ln>
        </p:spPr>
      </p:cxnSp>
      <p:pic>
        <p:nvPicPr>
          <p:cNvPr id="443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444618" y="5411569"/>
            <a:ext cx="641982" cy="1215114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SparkSQLStreamingJob</a:t>
            </a:r>
          </a:p>
        </p:txBody>
      </p:sp>
      <p:sp>
        <p:nvSpPr>
          <p:cNvPr id="447" name="Shape 4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448" name="Shape 448"/>
          <p:cNvSpPr/>
          <p:nvPr/>
        </p:nvSpPr>
        <p:spPr>
          <a:xfrm>
            <a:off x="5062943" y="4384465"/>
            <a:ext cx="14258114" cy="4371976"/>
          </a:xfrm>
          <a:prstGeom prst="rect">
            <a:avLst/>
          </a:prstGeom>
          <a:solidFill>
            <a:srgbClr val="32486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trait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SparkSqlStreamingJob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SparkJobBase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32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SQLStreamingContext</a:t>
            </a:r>
            <a:endParaRPr sz="32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SQLStreamingContext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(c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SparkContext</a:t>
            </a:r>
            <a:r>
              <a:rPr sz="3200">
                <a:solidFill>
                  <a:srgbClr val="D9D9D9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3200">
              <a:solidFill>
                <a:srgbClr val="D9D9D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streamingContext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 u="sng">
                <a:solidFill>
                  <a:srgbClr val="5494D8"/>
                </a:solidFill>
                <a:latin typeface="Courier New"/>
                <a:ea typeface="Courier New"/>
                <a:cs typeface="Courier New"/>
                <a:sym typeface="Courier New"/>
              </a:rPr>
              <a:t>StreamingContext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(c, ...)</a:t>
            </a:r>
            <a:endParaRPr sz="3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sqlContext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sz="3200">
                <a:solidFill>
                  <a:srgbClr val="7BC130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 u="sng">
                <a:solidFill>
                  <a:srgbClr val="5494D8"/>
                </a:solidFill>
                <a:latin typeface="Courier New"/>
                <a:ea typeface="Courier New"/>
                <a:cs typeface="Courier New"/>
                <a:sym typeface="Courier New"/>
              </a:rPr>
              <a:t>SQLContext</a:t>
            </a: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(c)</a:t>
            </a:r>
            <a:endParaRPr sz="3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5759005" y="10031035"/>
            <a:ext cx="12865990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324863"/>
                </a:solidFill>
              </a:rPr>
              <a:t>Now you have access to both StreamingContext and SQLContext, and it can be shared across jobs!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xfrm>
            <a:off x="2867978" y="926336"/>
            <a:ext cx="18648043" cy="2262189"/>
          </a:xfrm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SparkSQLStreamingContext</a:t>
            </a:r>
          </a:p>
        </p:txBody>
      </p:sp>
      <p:sp>
        <p:nvSpPr>
          <p:cNvPr id="452" name="Shape 4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453" name="Shape 453"/>
          <p:cNvSpPr/>
          <p:nvPr/>
        </p:nvSpPr>
        <p:spPr>
          <a:xfrm>
            <a:off x="3247564" y="11191123"/>
            <a:ext cx="16451135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324863"/>
                </a:solidFill>
              </a:rPr>
              <a:t>To start this context:</a:t>
            </a:r>
            <a:br>
              <a:rPr sz="4200">
                <a:solidFill>
                  <a:srgbClr val="324863"/>
                </a:solidFill>
              </a:rPr>
            </a:br>
            <a:r>
              <a:rPr sz="3600">
                <a:solidFill>
                  <a:srgbClr val="324863"/>
                </a:solidFill>
                <a:latin typeface="Courier New"/>
                <a:ea typeface="Courier New"/>
                <a:cs typeface="Courier New"/>
                <a:sym typeface="Courier New"/>
              </a:rPr>
              <a:t>curl -d "" “localhost:8090/contexts/stream_sqltest?context-factory=com.abc.SQLStreamingContextFactory"</a:t>
            </a:r>
          </a:p>
        </p:txBody>
      </p:sp>
      <p:sp>
        <p:nvSpPr>
          <p:cNvPr id="454" name="Shape 454"/>
          <p:cNvSpPr/>
          <p:nvPr/>
        </p:nvSpPr>
        <p:spPr>
          <a:xfrm>
            <a:off x="529927" y="3294354"/>
            <a:ext cx="23324146" cy="7661276"/>
          </a:xfrm>
          <a:prstGeom prst="rect">
            <a:avLst/>
          </a:prstGeom>
          <a:solidFill>
            <a:srgbClr val="0028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SQLStreamingContextFactory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SparkContextFactory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SparkJobUtils._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SQLStreamingContext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ContextLike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makeContext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contextConfig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contextName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batchInterval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contextConfig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getInt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EBE087"/>
                </a:solidFill>
                <a:latin typeface="Courier New"/>
                <a:ea typeface="Courier New"/>
                <a:cs typeface="Courier New"/>
                <a:sym typeface="Courier New"/>
              </a:rPr>
              <a:t>"batch_interval"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conf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configToSparkConf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config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contextConfig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contextName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SQLStreamingContext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SparkContext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conf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),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Seconds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batchInterval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B3E43B"/>
                </a:solidFill>
                <a:latin typeface="Courier New"/>
                <a:ea typeface="Courier New"/>
                <a:cs typeface="Courier New"/>
                <a:sym typeface="Courier New"/>
              </a:rPr>
              <a:t>ContextLike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sparkContext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SparkContext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streamingContext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sparkContext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isValidJob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job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SparkJobBase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Boolean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job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isInstanceOf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SparkSqlStreamingJob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3200">
                <a:solidFill>
                  <a:srgbClr val="888471"/>
                </a:solidFill>
                <a:latin typeface="Courier New"/>
                <a:ea typeface="Courier New"/>
                <a:cs typeface="Courier New"/>
                <a:sym typeface="Courier New"/>
              </a:rPr>
              <a:t>// Stop the streaming context, but not the SparkContext so that it can be re-used</a:t>
            </a:r>
            <a:endParaRPr sz="3200">
              <a:solidFill>
                <a:srgbClr val="88847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3200">
                <a:solidFill>
                  <a:srgbClr val="888471"/>
                </a:solidFill>
                <a:latin typeface="Courier New"/>
                <a:ea typeface="Courier New"/>
                <a:cs typeface="Courier New"/>
                <a:sym typeface="Courier New"/>
              </a:rPr>
              <a:t>// to create another streaming context if required:</a:t>
            </a:r>
            <a:endParaRPr sz="3200">
              <a:solidFill>
                <a:srgbClr val="88847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stop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streamingContext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sz="3200">
                <a:solidFill>
                  <a:srgbClr val="75E0F2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9F9F5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200">
              <a:solidFill>
                <a:srgbClr val="F9F9F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D4485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Future Work</a:t>
            </a:r>
          </a:p>
        </p:txBody>
      </p:sp>
      <p:sp>
        <p:nvSpPr>
          <p:cNvPr id="457" name="Shape 4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Future Plans</a:t>
            </a:r>
          </a:p>
        </p:txBody>
      </p:sp>
      <p:sp>
        <p:nvSpPr>
          <p:cNvPr id="460" name="Shape 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PR: Forked JVMs for supporting many concurrent contexts</a:t>
            </a:r>
            <a:endParaRPr sz="6000"/>
          </a:p>
          <a:p>
            <a:pPr lvl="0">
              <a:defRPr sz="1800"/>
            </a:pPr>
            <a:r>
              <a:rPr sz="6000"/>
              <a:t>True HA operation</a:t>
            </a:r>
            <a:endParaRPr sz="6000"/>
          </a:p>
          <a:p>
            <a:pPr lvl="0">
              <a:defRPr sz="1800"/>
            </a:pPr>
            <a:r>
              <a:rPr sz="6000"/>
              <a:t>Swagger API documentation</a:t>
            </a:r>
          </a:p>
        </p:txBody>
      </p:sp>
      <p:sp>
        <p:nvSpPr>
          <p:cNvPr id="461" name="Shape 4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Choices, choices, choices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YARN, Mesos, Standalone?   </a:t>
            </a:r>
            <a:endParaRPr sz="5280"/>
          </a:p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With a distribution?</a:t>
            </a:r>
            <a:endParaRPr sz="5280"/>
          </a:p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What environment?</a:t>
            </a:r>
            <a:endParaRPr sz="5280"/>
          </a:p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How should I deploy?</a:t>
            </a:r>
            <a:endParaRPr sz="5280"/>
          </a:p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Hosted options?</a:t>
            </a:r>
            <a:endParaRPr sz="5280"/>
          </a:p>
          <a:p>
            <a:pPr lvl="0" marL="490347" indent="-490347" defTabSz="514095">
              <a:spcBef>
                <a:spcPts val="3600"/>
              </a:spcBef>
              <a:defRPr sz="1800"/>
            </a:pPr>
            <a:r>
              <a:rPr sz="5280"/>
              <a:t>What about dependencies?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HA for Job Server</a:t>
            </a:r>
          </a:p>
        </p:txBody>
      </p:sp>
      <p:sp>
        <p:nvSpPr>
          <p:cNvPr id="464" name="Shape 464"/>
          <p:cNvSpPr/>
          <p:nvPr/>
        </p:nvSpPr>
        <p:spPr>
          <a:xfrm>
            <a:off x="7858773" y="5994122"/>
            <a:ext cx="2523405" cy="2337417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Server 1</a:t>
            </a:r>
          </a:p>
        </p:txBody>
      </p:sp>
      <p:sp>
        <p:nvSpPr>
          <p:cNvPr id="465" name="Shape 465"/>
          <p:cNvSpPr/>
          <p:nvPr/>
        </p:nvSpPr>
        <p:spPr>
          <a:xfrm>
            <a:off x="14198851" y="5994122"/>
            <a:ext cx="2523405" cy="2337417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Server 2</a:t>
            </a:r>
          </a:p>
        </p:txBody>
      </p:sp>
      <p:sp>
        <p:nvSpPr>
          <p:cNvPr id="466" name="Shape 466"/>
          <p:cNvSpPr/>
          <p:nvPr/>
        </p:nvSpPr>
        <p:spPr>
          <a:xfrm>
            <a:off x="9091069" y="9393992"/>
            <a:ext cx="2523406" cy="2337416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Active Job Context</a:t>
            </a:r>
          </a:p>
        </p:txBody>
      </p:sp>
      <p:cxnSp>
        <p:nvCxnSpPr>
          <p:cNvPr id="467" name="Connector 467"/>
          <p:cNvCxnSpPr>
            <a:stCxn id="466" idx="0"/>
            <a:endCxn id="464" idx="0"/>
          </p:cNvCxnSpPr>
          <p:nvPr/>
        </p:nvCxnSpPr>
        <p:spPr>
          <a:xfrm flipH="1" flipV="1">
            <a:off x="9120475" y="7162830"/>
            <a:ext cx="1232297" cy="3399871"/>
          </a:xfrm>
          <a:prstGeom prst="straightConnector1">
            <a:avLst/>
          </a:prstGeom>
          <a:ln w="101600" cap="rnd">
            <a:solidFill>
              <a:srgbClr val="7996B9"/>
            </a:solidFill>
            <a:miter lim="400000"/>
          </a:ln>
        </p:spPr>
      </p:cxnSp>
      <p:cxnSp>
        <p:nvCxnSpPr>
          <p:cNvPr id="468" name="Connector 468"/>
          <p:cNvCxnSpPr>
            <a:stCxn id="466" idx="0"/>
            <a:endCxn id="465" idx="0"/>
          </p:cNvCxnSpPr>
          <p:nvPr/>
        </p:nvCxnSpPr>
        <p:spPr>
          <a:xfrm flipV="1">
            <a:off x="10352771" y="7162830"/>
            <a:ext cx="5107783" cy="3399871"/>
          </a:xfrm>
          <a:prstGeom prst="straightConnector1">
            <a:avLst/>
          </a:prstGeom>
          <a:ln w="101600">
            <a:solidFill>
              <a:srgbClr val="7996B9"/>
            </a:solidFill>
            <a:custDash>
              <a:ds d="200000" sp="200000"/>
            </a:custDash>
            <a:miter lim="400000"/>
            <a:headEnd type="stealth"/>
          </a:ln>
        </p:spPr>
      </p:cxnSp>
      <p:cxnSp>
        <p:nvCxnSpPr>
          <p:cNvPr id="469" name="Connector 469"/>
          <p:cNvCxnSpPr>
            <a:stCxn id="465" idx="0"/>
            <a:endCxn id="464" idx="0"/>
          </p:cNvCxnSpPr>
          <p:nvPr/>
        </p:nvCxnSpPr>
        <p:spPr>
          <a:xfrm flipH="1">
            <a:off x="9120475" y="7162830"/>
            <a:ext cx="6340079" cy="1"/>
          </a:xfrm>
          <a:prstGeom prst="straightConnector1">
            <a:avLst/>
          </a:prstGeom>
          <a:ln w="101600" cap="rnd">
            <a:solidFill>
              <a:srgbClr val="7996B9"/>
            </a:solidFill>
            <a:miter lim="400000"/>
            <a:headEnd type="triangle"/>
            <a:tailEnd type="triangle"/>
          </a:ln>
        </p:spPr>
      </p:cxnSp>
      <p:sp>
        <p:nvSpPr>
          <p:cNvPr id="470" name="Shape 470"/>
          <p:cNvSpPr/>
          <p:nvPr/>
        </p:nvSpPr>
        <p:spPr>
          <a:xfrm>
            <a:off x="11720095" y="6440607"/>
            <a:ext cx="114083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24863"/>
                </a:solidFill>
              </a:rPr>
              <a:t>Gossip</a:t>
            </a:r>
          </a:p>
        </p:txBody>
      </p:sp>
      <p:sp>
        <p:nvSpPr>
          <p:cNvPr id="471" name="Shape 471"/>
          <p:cNvSpPr/>
          <p:nvPr/>
        </p:nvSpPr>
        <p:spPr>
          <a:xfrm>
            <a:off x="11870818" y="4215527"/>
            <a:ext cx="2089548" cy="574676"/>
          </a:xfrm>
          <a:prstGeom prst="rect">
            <a:avLst/>
          </a:prstGeom>
          <a:ln w="25400">
            <a:solidFill>
              <a:srgbClr val="C7C3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24863"/>
                </a:solidFill>
              </a:rPr>
              <a:t>Load balancer</a:t>
            </a:r>
          </a:p>
        </p:txBody>
      </p:sp>
      <p:sp>
        <p:nvSpPr>
          <p:cNvPr id="472" name="Shape 47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cxnSp>
        <p:nvCxnSpPr>
          <p:cNvPr id="473" name="Connector 473"/>
          <p:cNvCxnSpPr>
            <a:stCxn id="471" idx="0"/>
            <a:endCxn id="465" idx="0"/>
          </p:cNvCxnSpPr>
          <p:nvPr/>
        </p:nvCxnSpPr>
        <p:spPr>
          <a:xfrm>
            <a:off x="12915592" y="4502865"/>
            <a:ext cx="2544962" cy="2659966"/>
          </a:xfrm>
          <a:prstGeom prst="straightConnector1">
            <a:avLst/>
          </a:prstGeom>
          <a:ln w="139700" cap="rnd">
            <a:solidFill>
              <a:srgbClr val="6AB52D"/>
            </a:solidFill>
            <a:miter lim="400000"/>
            <a:tailEnd type="stealth"/>
          </a:ln>
        </p:spPr>
      </p:cxnSp>
      <p:pic>
        <p:nvPicPr>
          <p:cNvPr id="474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8900000">
            <a:off x="7118467" y="7092981"/>
            <a:ext cx="4004017" cy="139701"/>
          </a:xfrm>
          <a:prstGeom prst="rect">
            <a:avLst/>
          </a:prstGeom>
        </p:spPr>
      </p:pic>
      <p:pic>
        <p:nvPicPr>
          <p:cNvPr id="47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2700000">
            <a:off x="7086451" y="7092980"/>
            <a:ext cx="4068048" cy="139701"/>
          </a:xfrm>
          <a:prstGeom prst="rect">
            <a:avLst/>
          </a:prstGeom>
        </p:spPr>
      </p:pic>
      <p:sp>
        <p:nvSpPr>
          <p:cNvPr id="478" name="Shape 478"/>
          <p:cNvSpPr/>
          <p:nvPr/>
        </p:nvSpPr>
        <p:spPr>
          <a:xfrm>
            <a:off x="13088605" y="10366740"/>
            <a:ext cx="3100835" cy="1785938"/>
          </a:xfrm>
          <a:prstGeom prst="roundRect">
            <a:avLst>
              <a:gd name="adj" fmla="val 10667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Database</a:t>
            </a:r>
          </a:p>
        </p:txBody>
      </p:sp>
      <p:cxnSp>
        <p:nvCxnSpPr>
          <p:cNvPr id="479" name="Connector 479"/>
          <p:cNvCxnSpPr>
            <a:stCxn id="464" idx="0"/>
            <a:endCxn id="478" idx="0"/>
          </p:cNvCxnSpPr>
          <p:nvPr/>
        </p:nvCxnSpPr>
        <p:spPr>
          <a:xfrm>
            <a:off x="9120475" y="7162830"/>
            <a:ext cx="5518548" cy="4096879"/>
          </a:xfrm>
          <a:prstGeom prst="straightConnector1">
            <a:avLst/>
          </a:prstGeom>
          <a:ln w="139700" cap="rnd">
            <a:solidFill>
              <a:srgbClr val="C7C300"/>
            </a:solidFill>
            <a:miter lim="400000"/>
          </a:ln>
        </p:spPr>
      </p:cxnSp>
      <p:cxnSp>
        <p:nvCxnSpPr>
          <p:cNvPr id="480" name="Connector 480"/>
          <p:cNvCxnSpPr>
            <a:stCxn id="465" idx="0"/>
            <a:endCxn id="478" idx="0"/>
          </p:cNvCxnSpPr>
          <p:nvPr/>
        </p:nvCxnSpPr>
        <p:spPr>
          <a:xfrm flipH="1">
            <a:off x="14639022" y="7162830"/>
            <a:ext cx="821532" cy="4096879"/>
          </a:xfrm>
          <a:prstGeom prst="straightConnector1">
            <a:avLst/>
          </a:prstGeom>
          <a:ln w="139700" cap="rnd">
            <a:solidFill>
              <a:srgbClr val="C7C300"/>
            </a:solidFill>
            <a:miter lim="400000"/>
          </a:ln>
        </p:spPr>
      </p:cxnSp>
      <p:sp>
        <p:nvSpPr>
          <p:cNvPr id="481" name="Shape 481"/>
          <p:cNvSpPr/>
          <p:nvPr/>
        </p:nvSpPr>
        <p:spPr>
          <a:xfrm>
            <a:off x="11709637" y="3554730"/>
            <a:ext cx="2411910" cy="574676"/>
          </a:xfrm>
          <a:prstGeom prst="rect">
            <a:avLst/>
          </a:prstGeom>
          <a:ln w="25400">
            <a:solidFill>
              <a:srgbClr val="C7C3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24863"/>
                </a:solidFill>
              </a:rPr>
              <a:t>GET /jobs/&lt;id&gt;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HA and Hot Failover for Jobs</a:t>
            </a:r>
          </a:p>
        </p:txBody>
      </p:sp>
      <p:sp>
        <p:nvSpPr>
          <p:cNvPr id="484" name="Shape 484"/>
          <p:cNvSpPr/>
          <p:nvPr/>
        </p:nvSpPr>
        <p:spPr>
          <a:xfrm>
            <a:off x="7949917" y="3724185"/>
            <a:ext cx="2523405" cy="2337416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Server 1</a:t>
            </a:r>
          </a:p>
        </p:txBody>
      </p:sp>
      <p:sp>
        <p:nvSpPr>
          <p:cNvPr id="485" name="Shape 485"/>
          <p:cNvSpPr/>
          <p:nvPr/>
        </p:nvSpPr>
        <p:spPr>
          <a:xfrm>
            <a:off x="14289995" y="3724185"/>
            <a:ext cx="2523406" cy="2337416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Server 2</a:t>
            </a:r>
          </a:p>
        </p:txBody>
      </p:sp>
      <p:sp>
        <p:nvSpPr>
          <p:cNvPr id="486" name="Shape 486"/>
          <p:cNvSpPr/>
          <p:nvPr/>
        </p:nvSpPr>
        <p:spPr>
          <a:xfrm>
            <a:off x="9182213" y="7124054"/>
            <a:ext cx="2523406" cy="2337416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Active Job Context</a:t>
            </a:r>
          </a:p>
        </p:txBody>
      </p:sp>
      <p:sp>
        <p:nvSpPr>
          <p:cNvPr id="487" name="Shape 487"/>
          <p:cNvSpPr/>
          <p:nvPr/>
        </p:nvSpPr>
        <p:spPr>
          <a:xfrm>
            <a:off x="11049146" y="10523924"/>
            <a:ext cx="4672948" cy="17859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HDFS</a:t>
            </a:r>
          </a:p>
        </p:txBody>
      </p:sp>
      <p:sp>
        <p:nvSpPr>
          <p:cNvPr id="488" name="Shape 488"/>
          <p:cNvSpPr/>
          <p:nvPr/>
        </p:nvSpPr>
        <p:spPr>
          <a:xfrm>
            <a:off x="14111402" y="7124054"/>
            <a:ext cx="2523405" cy="2337416"/>
          </a:xfrm>
          <a:prstGeom prst="roundRect">
            <a:avLst>
              <a:gd name="adj" fmla="val 10323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Standby Job Context</a:t>
            </a:r>
          </a:p>
        </p:txBody>
      </p:sp>
      <p:cxnSp>
        <p:nvCxnSpPr>
          <p:cNvPr id="489" name="Connector 489"/>
          <p:cNvCxnSpPr>
            <a:stCxn id="487" idx="0"/>
            <a:endCxn id="486" idx="0"/>
          </p:cNvCxnSpPr>
          <p:nvPr/>
        </p:nvCxnSpPr>
        <p:spPr>
          <a:xfrm flipH="1" flipV="1">
            <a:off x="10443916" y="8292762"/>
            <a:ext cx="2941705" cy="3124132"/>
          </a:xfrm>
          <a:prstGeom prst="straightConnector1">
            <a:avLst/>
          </a:prstGeom>
          <a:ln w="63500" cap="rnd">
            <a:solidFill>
              <a:srgbClr val="7996B9"/>
            </a:solidFill>
            <a:miter lim="400000"/>
            <a:headEnd type="triangle"/>
          </a:ln>
        </p:spPr>
      </p:cxnSp>
      <p:cxnSp>
        <p:nvCxnSpPr>
          <p:cNvPr id="490" name="Connector 490"/>
          <p:cNvCxnSpPr>
            <a:stCxn id="487" idx="0"/>
            <a:endCxn id="488" idx="0"/>
          </p:cNvCxnSpPr>
          <p:nvPr/>
        </p:nvCxnSpPr>
        <p:spPr>
          <a:xfrm flipV="1">
            <a:off x="13385620" y="8292762"/>
            <a:ext cx="1987485" cy="3124132"/>
          </a:xfrm>
          <a:prstGeom prst="straightConnector1">
            <a:avLst/>
          </a:prstGeom>
          <a:ln w="635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491" name="Connector 491"/>
          <p:cNvCxnSpPr>
            <a:stCxn id="486" idx="0"/>
            <a:endCxn id="484" idx="0"/>
          </p:cNvCxnSpPr>
          <p:nvPr/>
        </p:nvCxnSpPr>
        <p:spPr>
          <a:xfrm flipH="1" flipV="1">
            <a:off x="9211619" y="4892892"/>
            <a:ext cx="1232298" cy="3399871"/>
          </a:xfrm>
          <a:prstGeom prst="straightConnector1">
            <a:avLst/>
          </a:prstGeom>
          <a:ln w="101600" cap="rnd">
            <a:solidFill>
              <a:srgbClr val="7996B9"/>
            </a:solidFill>
            <a:miter lim="400000"/>
          </a:ln>
        </p:spPr>
      </p:cxnSp>
      <p:cxnSp>
        <p:nvCxnSpPr>
          <p:cNvPr id="492" name="Connector 492"/>
          <p:cNvCxnSpPr>
            <a:stCxn id="488" idx="0"/>
            <a:endCxn id="485" idx="0"/>
          </p:cNvCxnSpPr>
          <p:nvPr/>
        </p:nvCxnSpPr>
        <p:spPr>
          <a:xfrm flipV="1">
            <a:off x="15373104" y="4892892"/>
            <a:ext cx="178595" cy="3399871"/>
          </a:xfrm>
          <a:prstGeom prst="straightConnector1">
            <a:avLst/>
          </a:prstGeom>
          <a:ln w="101600" cap="rnd">
            <a:solidFill>
              <a:srgbClr val="7996B9"/>
            </a:solidFill>
            <a:miter lim="400000"/>
          </a:ln>
        </p:spPr>
      </p:cxnSp>
      <p:cxnSp>
        <p:nvCxnSpPr>
          <p:cNvPr id="493" name="Connector 493"/>
          <p:cNvCxnSpPr>
            <a:stCxn id="485" idx="0"/>
            <a:endCxn id="484" idx="0"/>
          </p:cNvCxnSpPr>
          <p:nvPr/>
        </p:nvCxnSpPr>
        <p:spPr>
          <a:xfrm flipH="1">
            <a:off x="9211619" y="4892892"/>
            <a:ext cx="6340080" cy="1"/>
          </a:xfrm>
          <a:prstGeom prst="straightConnector1">
            <a:avLst/>
          </a:prstGeom>
          <a:ln w="101600" cap="rnd">
            <a:solidFill>
              <a:srgbClr val="7996B9"/>
            </a:solidFill>
            <a:miter lim="400000"/>
            <a:headEnd type="triangle"/>
            <a:tailEnd type="triangle"/>
          </a:ln>
        </p:spPr>
      </p:cxnSp>
      <p:sp>
        <p:nvSpPr>
          <p:cNvPr id="494" name="Shape 494"/>
          <p:cNvSpPr/>
          <p:nvPr/>
        </p:nvSpPr>
        <p:spPr>
          <a:xfrm>
            <a:off x="11811239" y="4170669"/>
            <a:ext cx="114083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24863"/>
                </a:solidFill>
              </a:rPr>
              <a:t>Gossip</a:t>
            </a:r>
          </a:p>
        </p:txBody>
      </p:sp>
      <p:sp>
        <p:nvSpPr>
          <p:cNvPr id="495" name="Shape 495"/>
          <p:cNvSpPr/>
          <p:nvPr/>
        </p:nvSpPr>
        <p:spPr>
          <a:xfrm>
            <a:off x="11157471" y="9706947"/>
            <a:ext cx="180543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324863"/>
                </a:solidFill>
              </a:rPr>
              <a:t>Checkpoint</a:t>
            </a:r>
          </a:p>
        </p:txBody>
      </p:sp>
      <p:sp>
        <p:nvSpPr>
          <p:cNvPr id="496" name="Shape 4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Thanks for your contributions!</a:t>
            </a:r>
          </a:p>
        </p:txBody>
      </p:sp>
      <p:sp>
        <p:nvSpPr>
          <p:cNvPr id="499" name="Shape 4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All of these were community contributed:</a:t>
            </a:r>
            <a:endParaRPr sz="6000"/>
          </a:p>
          <a:p>
            <a:pPr lvl="1">
              <a:defRPr sz="1800"/>
            </a:pPr>
            <a:r>
              <a:rPr sz="6000"/>
              <a:t>HTTPS and Auth</a:t>
            </a:r>
            <a:endParaRPr sz="6000"/>
          </a:p>
          <a:p>
            <a:pPr lvl="1">
              <a:defRPr sz="1800"/>
            </a:pPr>
            <a:r>
              <a:rPr sz="6000"/>
              <a:t>saving and retrieving job configuration</a:t>
            </a:r>
            <a:endParaRPr sz="6000"/>
          </a:p>
          <a:p>
            <a:pPr lvl="1">
              <a:defRPr sz="1800"/>
            </a:pPr>
            <a:r>
              <a:rPr sz="6000"/>
              <a:t>forked JVM per context</a:t>
            </a:r>
            <a:endParaRPr sz="6000"/>
          </a:p>
          <a:p>
            <a:pPr lvl="0">
              <a:defRPr sz="1800"/>
            </a:pPr>
            <a:r>
              <a:rPr sz="6000"/>
              <a:t>Your contributions are very welcome on Github!</a:t>
            </a:r>
          </a:p>
        </p:txBody>
      </p:sp>
      <p:sp>
        <p:nvSpPr>
          <p:cNvPr id="500" name="Shape 5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sp>
        <p:nvSpPr>
          <p:cNvPr id="503" name="Shape 503"/>
          <p:cNvSpPr/>
          <p:nvPr/>
        </p:nvSpPr>
        <p:spPr>
          <a:xfrm>
            <a:off x="8880725" y="8730059"/>
            <a:ext cx="662255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324863"/>
                </a:solidFill>
              </a:rPr>
              <a:t>And Everybody is Hiring!! </a:t>
            </a:r>
          </a:p>
        </p:txBody>
      </p:sp>
      <p:grpSp>
        <p:nvGrpSpPr>
          <p:cNvPr id="506" name="Group 506"/>
          <p:cNvGrpSpPr/>
          <p:nvPr/>
        </p:nvGrpSpPr>
        <p:grpSpPr>
          <a:xfrm>
            <a:off x="4802187" y="6007100"/>
            <a:ext cx="14779626" cy="1701800"/>
            <a:chOff x="-31750" y="-31750"/>
            <a:chExt cx="14779625" cy="1701800"/>
          </a:xfrm>
        </p:grpSpPr>
        <p:sp>
          <p:nvSpPr>
            <p:cNvPr id="505" name="Shape 505"/>
            <p:cNvSpPr/>
            <p:nvPr/>
          </p:nvSpPr>
          <p:spPr>
            <a:xfrm>
              <a:off x="0" y="0"/>
              <a:ext cx="14716125" cy="163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9000">
                  <a:solidFill>
                    <a:srgbClr val="5C86B9"/>
                  </a:solidFill>
                  <a:latin typeface="+mn-lt"/>
                  <a:ea typeface="+mn-ea"/>
                  <a:cs typeface="+mn-cs"/>
                  <a:sym typeface="Dido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0">
                  <a:solidFill>
                    <a:srgbClr val="5C86B9"/>
                  </a:solidFill>
                </a:rPr>
                <a:t>Thank you!</a:t>
              </a:r>
            </a:p>
          </p:txBody>
        </p:sp>
        <p:pic>
          <p:nvPicPr>
            <p:cNvPr id="504" name="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1750" y="-31750"/>
              <a:ext cx="14779625" cy="1701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Why We Needed a Job Server</a:t>
            </a:r>
          </a:p>
        </p:txBody>
      </p:sp>
      <p:sp>
        <p:nvSpPr>
          <p:cNvPr id="509" name="Shape 5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Our vision for Spark is as a multi-team big data service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What gets repeated by every team: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8934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Bastion box for running Hadoop/Spark jobs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2" marL="1271563" indent="-31652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Deploys and process monitoring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8934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Tracking and serializing job status, progress, and job results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8934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Job validation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8934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No easy way to kill jobs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Polyglot technology stack - Ruby scripts run jobs, Go services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Architecture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Completely Async Design</a:t>
            </a:r>
          </a:p>
        </p:txBody>
      </p:sp>
      <p:sp>
        <p:nvSpPr>
          <p:cNvPr id="514" name="Shape 5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 u="sng">
                <a:hlinkClick r:id="rId2" invalidUrl="" action="" tgtFrame="" tooltip="" history="1" highlightClick="0" endSnd="0"/>
              </a:rPr>
              <a:t>http://spray.io</a:t>
            </a:r>
            <a:r>
              <a:rPr sz="5200"/>
              <a:t> - probably the fastest JVM HTTP microframework</a:t>
            </a:r>
            <a:endParaRPr sz="5200"/>
          </a:p>
          <a:p>
            <a:pPr lvl="0">
              <a:defRPr sz="1800"/>
            </a:pPr>
            <a:r>
              <a:rPr sz="5200"/>
              <a:t>Akka Actor based, non blocking</a:t>
            </a:r>
            <a:endParaRPr sz="5200"/>
          </a:p>
          <a:p>
            <a:pPr lvl="0">
              <a:defRPr sz="1800"/>
            </a:pPr>
            <a:r>
              <a:rPr sz="5200"/>
              <a:t>Futures used to manage individual jobs.  (Note that Spark is using Scala futures to manage job stages now)</a:t>
            </a:r>
            <a:endParaRPr sz="5200"/>
          </a:p>
          <a:p>
            <a:pPr lvl="0">
              <a:defRPr sz="1800"/>
            </a:pPr>
            <a:r>
              <a:rPr sz="5200"/>
              <a:t>Single JVM for now, but easy to distribute later via remote Actors / Akka Cluster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Async Actor Flow</a:t>
            </a:r>
          </a:p>
        </p:txBody>
      </p:sp>
      <p:sp>
        <p:nvSpPr>
          <p:cNvPr id="517" name="Shape 517"/>
          <p:cNvSpPr/>
          <p:nvPr/>
        </p:nvSpPr>
        <p:spPr>
          <a:xfrm>
            <a:off x="3976687" y="4518421"/>
            <a:ext cx="2867617" cy="1785939"/>
          </a:xfrm>
          <a:prstGeom prst="roundRect">
            <a:avLst>
              <a:gd name="adj" fmla="val 1066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Spray web API</a:t>
            </a:r>
          </a:p>
        </p:txBody>
      </p:sp>
      <p:sp>
        <p:nvSpPr>
          <p:cNvPr id="518" name="Shape 518"/>
          <p:cNvSpPr/>
          <p:nvPr/>
        </p:nvSpPr>
        <p:spPr>
          <a:xfrm>
            <a:off x="3976687" y="7134641"/>
            <a:ext cx="2867617" cy="1785938"/>
          </a:xfrm>
          <a:prstGeom prst="roundRect">
            <a:avLst>
              <a:gd name="adj" fmla="val 1066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Request actor</a:t>
            </a:r>
          </a:p>
        </p:txBody>
      </p:sp>
      <p:sp>
        <p:nvSpPr>
          <p:cNvPr id="519" name="Shape 519"/>
          <p:cNvSpPr/>
          <p:nvPr/>
        </p:nvSpPr>
        <p:spPr>
          <a:xfrm>
            <a:off x="9030890" y="5170110"/>
            <a:ext cx="2867617" cy="1785938"/>
          </a:xfrm>
          <a:prstGeom prst="roundRect">
            <a:avLst>
              <a:gd name="adj" fmla="val 1066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Local Supervisor</a:t>
            </a:r>
          </a:p>
        </p:txBody>
      </p:sp>
      <p:sp>
        <p:nvSpPr>
          <p:cNvPr id="520" name="Shape 520"/>
          <p:cNvSpPr/>
          <p:nvPr/>
        </p:nvSpPr>
        <p:spPr>
          <a:xfrm>
            <a:off x="9030890" y="7750968"/>
            <a:ext cx="2867617" cy="1785939"/>
          </a:xfrm>
          <a:prstGeom prst="roundRect">
            <a:avLst>
              <a:gd name="adj" fmla="val 1066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Manager</a:t>
            </a:r>
          </a:p>
        </p:txBody>
      </p:sp>
      <p:sp>
        <p:nvSpPr>
          <p:cNvPr id="521" name="Shape 521"/>
          <p:cNvSpPr/>
          <p:nvPr/>
        </p:nvSpPr>
        <p:spPr>
          <a:xfrm>
            <a:off x="8120062" y="10251281"/>
            <a:ext cx="1785938" cy="17859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1 Future</a:t>
            </a:r>
          </a:p>
        </p:txBody>
      </p:sp>
      <p:sp>
        <p:nvSpPr>
          <p:cNvPr id="522" name="Shape 522"/>
          <p:cNvSpPr/>
          <p:nvPr/>
        </p:nvSpPr>
        <p:spPr>
          <a:xfrm>
            <a:off x="10620375" y="11358562"/>
            <a:ext cx="1785938" cy="17859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2 Future</a:t>
            </a:r>
          </a:p>
        </p:txBody>
      </p:sp>
      <p:sp>
        <p:nvSpPr>
          <p:cNvPr id="523" name="Shape 523"/>
          <p:cNvSpPr/>
          <p:nvPr/>
        </p:nvSpPr>
        <p:spPr>
          <a:xfrm>
            <a:off x="15585281" y="7750968"/>
            <a:ext cx="3419722" cy="1785939"/>
          </a:xfrm>
          <a:prstGeom prst="roundRect">
            <a:avLst>
              <a:gd name="adj" fmla="val 1066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Status Actor</a:t>
            </a:r>
          </a:p>
        </p:txBody>
      </p:sp>
      <p:sp>
        <p:nvSpPr>
          <p:cNvPr id="524" name="Shape 524"/>
          <p:cNvSpPr/>
          <p:nvPr/>
        </p:nvSpPr>
        <p:spPr>
          <a:xfrm>
            <a:off x="15585281" y="10858500"/>
            <a:ext cx="3419722" cy="1785938"/>
          </a:xfrm>
          <a:prstGeom prst="roundRect">
            <a:avLst>
              <a:gd name="adj" fmla="val 1066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Job Result Actor</a:t>
            </a:r>
          </a:p>
        </p:txBody>
      </p:sp>
      <p:cxnSp>
        <p:nvCxnSpPr>
          <p:cNvPr id="525" name="Connector 525"/>
          <p:cNvCxnSpPr>
            <a:stCxn id="517" idx="0"/>
            <a:endCxn id="518" idx="0"/>
          </p:cNvCxnSpPr>
          <p:nvPr/>
        </p:nvCxnSpPr>
        <p:spPr>
          <a:xfrm>
            <a:off x="5410495" y="5411390"/>
            <a:ext cx="1" cy="2616221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526" name="Connector 526"/>
          <p:cNvCxnSpPr>
            <a:stCxn id="519" idx="0"/>
            <a:endCxn id="518" idx="0"/>
          </p:cNvCxnSpPr>
          <p:nvPr/>
        </p:nvCxnSpPr>
        <p:spPr>
          <a:xfrm flipH="1">
            <a:off x="5410495" y="6063079"/>
            <a:ext cx="5054204" cy="1964532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headEnd type="triangle"/>
          </a:ln>
        </p:spPr>
      </p:cxnSp>
      <p:cxnSp>
        <p:nvCxnSpPr>
          <p:cNvPr id="527" name="Connector 527"/>
          <p:cNvCxnSpPr>
            <a:stCxn id="519" idx="0"/>
            <a:endCxn id="520" idx="0"/>
          </p:cNvCxnSpPr>
          <p:nvPr/>
        </p:nvCxnSpPr>
        <p:spPr>
          <a:xfrm>
            <a:off x="10464698" y="6063079"/>
            <a:ext cx="1" cy="2580859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528" name="Connector 528"/>
          <p:cNvCxnSpPr>
            <a:stCxn id="520" idx="0"/>
            <a:endCxn id="521" idx="0"/>
          </p:cNvCxnSpPr>
          <p:nvPr/>
        </p:nvCxnSpPr>
        <p:spPr>
          <a:xfrm flipH="1">
            <a:off x="9013031" y="8643937"/>
            <a:ext cx="1451668" cy="2500313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529" name="Connector 529"/>
          <p:cNvCxnSpPr>
            <a:stCxn id="520" idx="0"/>
            <a:endCxn id="522" idx="0"/>
          </p:cNvCxnSpPr>
          <p:nvPr/>
        </p:nvCxnSpPr>
        <p:spPr>
          <a:xfrm>
            <a:off x="10464698" y="8643937"/>
            <a:ext cx="1048646" cy="3607595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530" name="Connector 530"/>
          <p:cNvCxnSpPr>
            <a:stCxn id="522" idx="0"/>
            <a:endCxn id="523" idx="0"/>
          </p:cNvCxnSpPr>
          <p:nvPr/>
        </p:nvCxnSpPr>
        <p:spPr>
          <a:xfrm flipV="1">
            <a:off x="11513343" y="8643937"/>
            <a:ext cx="5781799" cy="3607595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531" name="Connector 531"/>
          <p:cNvCxnSpPr>
            <a:stCxn id="522" idx="0"/>
            <a:endCxn id="524" idx="0"/>
          </p:cNvCxnSpPr>
          <p:nvPr/>
        </p:nvCxnSpPr>
        <p:spPr>
          <a:xfrm flipV="1">
            <a:off x="11513343" y="11751468"/>
            <a:ext cx="5781799" cy="500064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  <p:cxnSp>
        <p:nvCxnSpPr>
          <p:cNvPr id="532" name="Connector 532"/>
          <p:cNvCxnSpPr>
            <a:stCxn id="521" idx="0"/>
            <a:endCxn id="523" idx="0"/>
          </p:cNvCxnSpPr>
          <p:nvPr/>
        </p:nvCxnSpPr>
        <p:spPr>
          <a:xfrm flipV="1">
            <a:off x="9013031" y="8643937"/>
            <a:ext cx="8282111" cy="2500313"/>
          </a:xfrm>
          <a:prstGeom prst="straightConnector1">
            <a:avLst/>
          </a:prstGeom>
          <a:ln w="88900" cap="rnd">
            <a:solidFill>
              <a:srgbClr val="7996B9"/>
            </a:solidFill>
            <a:miter lim="400000"/>
            <a:tailEnd type="triangle"/>
          </a:ln>
        </p:spPr>
      </p:cxn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title"/>
          </p:nvPr>
        </p:nvSpPr>
        <p:spPr>
          <a:xfrm>
            <a:off x="3548062" y="625078"/>
            <a:ext cx="17287876" cy="1674526"/>
          </a:xfrm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Message flow fully documented</a:t>
            </a:r>
          </a:p>
        </p:txBody>
      </p:sp>
      <p:pic>
        <p:nvPicPr>
          <p:cNvPr id="535" name="Screen Shot 2014-05-13 at 11.42.3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9835" y="2525366"/>
            <a:ext cx="17484331" cy="10028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Production Usage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Basic Terminology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The Spark documentation is really quite good.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  <p:pic>
        <p:nvPicPr>
          <p:cNvPr id="10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6359" y="5274952"/>
            <a:ext cx="15333876" cy="7358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xfrm>
            <a:off x="3548062" y="616148"/>
            <a:ext cx="17287876" cy="2875360"/>
          </a:xfrm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Metadata Store</a:t>
            </a:r>
          </a:p>
        </p:txBody>
      </p:sp>
      <p:sp>
        <p:nvSpPr>
          <p:cNvPr id="540" name="Shape 5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542223" indent="-542223" defTabSz="455675">
              <a:spcBef>
                <a:spcPts val="3200"/>
              </a:spcBef>
              <a:defRPr sz="1800"/>
            </a:pPr>
            <a:r>
              <a:rPr sz="4055"/>
              <a:t>JarInfo, JobInfo, ConfigInfo</a:t>
            </a:r>
            <a:endParaRPr sz="4055"/>
          </a:p>
          <a:p>
            <a:pPr lvl="0" marL="542223" indent="-542223" defTabSz="455675">
              <a:spcBef>
                <a:spcPts val="3200"/>
              </a:spcBef>
              <a:defRPr sz="1800"/>
            </a:pPr>
            <a:r>
              <a:rPr sz="4055"/>
              <a:t>JobSqlDAO. Store metadata to SQL database by JDBC interface.</a:t>
            </a:r>
            <a:endParaRPr sz="4055"/>
          </a:p>
          <a:p>
            <a:pPr lvl="0" marL="542223" indent="-542223" defTabSz="455675">
              <a:spcBef>
                <a:spcPts val="3200"/>
              </a:spcBef>
              <a:defRPr sz="1800"/>
            </a:pPr>
            <a:r>
              <a:rPr sz="4055"/>
              <a:t>Easily configured by spark.sqldao.jdbc.url</a:t>
            </a:r>
            <a:endParaRPr sz="4055"/>
          </a:p>
          <a:p>
            <a:pPr lvl="1" marL="729915" indent="-333675" defTabSz="455675">
              <a:spcBef>
                <a:spcPts val="3200"/>
              </a:spcBef>
              <a:defRPr sz="1800"/>
            </a:pPr>
            <a:r>
              <a:rPr sz="2496">
                <a:latin typeface="Courier New"/>
                <a:ea typeface="Courier New"/>
                <a:cs typeface="Courier New"/>
                <a:sym typeface="Courier New"/>
              </a:rPr>
              <a:t>jdbc:mysql://dbserver:3306/jobserverdb</a:t>
            </a:r>
            <a:endParaRPr sz="2496"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542223" indent="-542223" defTabSz="455675">
              <a:spcBef>
                <a:spcPts val="3200"/>
              </a:spcBef>
              <a:defRPr sz="1800"/>
            </a:pPr>
            <a:r>
              <a:rPr sz="4055"/>
              <a:t>Multiple Job Servers can share the same MySQL.</a:t>
            </a:r>
            <a:endParaRPr sz="4055"/>
          </a:p>
          <a:p>
            <a:pPr lvl="1" marL="938463" indent="-542223" defTabSz="455675">
              <a:spcBef>
                <a:spcPts val="3200"/>
              </a:spcBef>
              <a:defRPr sz="1800"/>
            </a:pPr>
            <a:r>
              <a:rPr sz="4055"/>
              <a:t>Jars uploaded once but accessible by all servers.</a:t>
            </a:r>
            <a:endParaRPr sz="4055"/>
          </a:p>
          <a:p>
            <a:pPr lvl="0" marL="542223" indent="-542223" defTabSz="455675">
              <a:spcBef>
                <a:spcPts val="3200"/>
              </a:spcBef>
              <a:defRPr sz="1800"/>
            </a:pPr>
            <a:r>
              <a:rPr sz="4055"/>
              <a:t>The default will be JobSqlDAO and H2.</a:t>
            </a:r>
            <a:endParaRPr sz="4055"/>
          </a:p>
          <a:p>
            <a:pPr lvl="1" marL="938463" indent="-542223" defTabSz="455675">
              <a:spcBef>
                <a:spcPts val="3200"/>
              </a:spcBef>
              <a:defRPr sz="1800"/>
            </a:pPr>
            <a:r>
              <a:rPr sz="4055"/>
              <a:t>Single H2 DB file. Serialization and deserialization are handled by H2.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Deployment and Metrics</a:t>
            </a:r>
          </a:p>
        </p:txBody>
      </p:sp>
      <p:sp>
        <p:nvSpPr>
          <p:cNvPr id="543" name="Shape 5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spark-jobserver repo comes with a full suite of tests and deploy scripts:</a:t>
            </a:r>
            <a:endParaRPr sz="5200"/>
          </a:p>
          <a:p>
            <a:pPr lvl="1">
              <a:defRPr sz="1800"/>
            </a:pPr>
            <a:r>
              <a:rPr sz="5200">
                <a:latin typeface="Courier New"/>
                <a:ea typeface="Courier New"/>
                <a:cs typeface="Courier New"/>
                <a:sym typeface="Courier New"/>
              </a:rPr>
              <a:t>server_deploy.sh</a:t>
            </a:r>
            <a:r>
              <a:rPr sz="5200"/>
              <a:t> for regular server pushes</a:t>
            </a:r>
            <a:endParaRPr sz="5200"/>
          </a:p>
          <a:p>
            <a:pPr lvl="1">
              <a:defRPr sz="1800"/>
            </a:pPr>
            <a:r>
              <a:rPr sz="5200">
                <a:latin typeface="Courier New"/>
                <a:ea typeface="Courier New"/>
                <a:cs typeface="Courier New"/>
                <a:sym typeface="Courier New"/>
              </a:rPr>
              <a:t>server_package.sh</a:t>
            </a:r>
            <a:r>
              <a:rPr sz="5200"/>
              <a:t> for Mesos and Chronos .tar.gz</a:t>
            </a:r>
            <a:endParaRPr sz="5200"/>
          </a:p>
          <a:p>
            <a:pPr lvl="0">
              <a:defRPr sz="1800"/>
            </a:pPr>
            <a:r>
              <a:rPr sz="5200">
                <a:latin typeface="Courier New"/>
                <a:ea typeface="Courier New"/>
                <a:cs typeface="Courier New"/>
                <a:sym typeface="Courier New"/>
              </a:rPr>
              <a:t>/metricz</a:t>
            </a:r>
            <a:r>
              <a:rPr sz="5200"/>
              <a:t> route for codahale-metrics monitoring</a:t>
            </a:r>
            <a:endParaRPr sz="5200"/>
          </a:p>
          <a:p>
            <a:pPr lvl="0">
              <a:defRPr sz="1800"/>
            </a:pPr>
            <a:r>
              <a:rPr sz="5200">
                <a:latin typeface="Courier New"/>
                <a:ea typeface="Courier New"/>
                <a:cs typeface="Courier New"/>
                <a:sym typeface="Courier New"/>
              </a:rPr>
              <a:t>/healthz</a:t>
            </a:r>
            <a:r>
              <a:rPr sz="5200"/>
              <a:t> route for health check</a:t>
            </a: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80" sz="9000">
                <a:solidFill>
                  <a:srgbClr val="314864"/>
                </a:solidFill>
              </a:rPr>
              <a:t>Challenges and Lessons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Spark is based around contexts - we need a Job Server oriented around logical jobs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Running multiple SparkContexts in the same process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8934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Better long term solution is forked JVM per SparkContext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1" marL="8934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Workaround: </a:t>
            </a:r>
            <a:r>
              <a:rPr sz="3600">
                <a:uFill>
                  <a:solidFill/>
                </a:uFill>
                <a:latin typeface="Courier New"/>
                <a:ea typeface="Courier New"/>
                <a:cs typeface="Courier New"/>
                <a:sym typeface="Courier New"/>
              </a:rPr>
              <a:t>spark.driver.allowMultipleContexts = true</a:t>
            </a:r>
            <a:endParaRPr sz="3600">
              <a:uFill>
                <a:solidFill/>
              </a:u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Dynamic jar and class loading is tricky</a:t>
            </a:r>
            <a:endParaRPr sz="3600">
              <a:uFill>
                <a:solidFill/>
              </a:uFill>
              <a:latin typeface="Helvetica"/>
              <a:ea typeface="Helvetica"/>
              <a:cs typeface="Helvetica"/>
              <a:sym typeface="Helvetica"/>
            </a:endParaRPr>
          </a:p>
          <a:p>
            <a:pPr lvl="0" marL="436293" indent="-395653">
              <a:spcBef>
                <a:spcPts val="2400"/>
              </a:spcBef>
              <a:buSzPct val="100000"/>
              <a:buFont typeface="Arial"/>
              <a:buChar char="•"/>
              <a:defRPr sz="1800"/>
            </a:pPr>
            <a:r>
              <a:rPr sz="3600">
                <a:uFill>
                  <a:solidFill/>
                </a:uFill>
                <a:latin typeface="Helvetica"/>
                <a:ea typeface="Helvetica"/>
                <a:cs typeface="Helvetica"/>
                <a:sym typeface="Helvetica"/>
              </a:rPr>
              <a:t>Manage threads carefully - each context uses lots of threads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What all the clusters have in common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YARN, Mesos, and Standalone all support the following features:   </a:t>
            </a:r>
            <a:endParaRPr sz="6000"/>
          </a:p>
          <a:p>
            <a:pPr lvl="1">
              <a:defRPr sz="1800"/>
            </a:pPr>
            <a:r>
              <a:rPr sz="6000"/>
              <a:t>Running the Spark driver app in cluster mode</a:t>
            </a:r>
            <a:endParaRPr sz="6000"/>
          </a:p>
          <a:p>
            <a:pPr lvl="1">
              <a:defRPr sz="1800"/>
            </a:pPr>
            <a:r>
              <a:rPr sz="6000"/>
              <a:t>Restarts of the driver app upon failure</a:t>
            </a:r>
            <a:endParaRPr sz="6000"/>
          </a:p>
          <a:p>
            <a:pPr lvl="1">
              <a:defRPr sz="1800"/>
            </a:pPr>
            <a:r>
              <a:rPr sz="6000"/>
              <a:t>UI to examine state of workers and apps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159" sz="8000">
                <a:solidFill>
                  <a:srgbClr val="314864"/>
                </a:solidFill>
              </a:rPr>
              <a:t>Spark Standalone Mode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17909" indent="-417909" defTabSz="438150">
              <a:spcBef>
                <a:spcPts val="3100"/>
              </a:spcBef>
              <a:defRPr sz="1800"/>
            </a:pPr>
            <a:r>
              <a:rPr sz="4500"/>
              <a:t>The easiest clustering mode to deploy**</a:t>
            </a:r>
            <a:endParaRPr sz="4500"/>
          </a:p>
          <a:p>
            <a:pPr lvl="1" marL="740908" indent="-398008" defTabSz="438150">
              <a:spcBef>
                <a:spcPts val="3100"/>
              </a:spcBef>
              <a:defRPr sz="1800"/>
            </a:pPr>
            <a:r>
              <a:rPr sz="4500"/>
              <a:t>Use make-distribution.sh to package, copy to all nodes</a:t>
            </a:r>
            <a:endParaRPr sz="4500"/>
          </a:p>
          <a:p>
            <a:pPr lvl="1" marL="740908" indent="-398008" defTabSz="438150">
              <a:spcBef>
                <a:spcPts val="3100"/>
              </a:spcBef>
              <a:defRPr sz="1800"/>
            </a:pPr>
            <a:r>
              <a:rPr sz="4500"/>
              <a:t>sbin/start-master.sh on master node, then start slaves</a:t>
            </a:r>
            <a:endParaRPr sz="4500"/>
          </a:p>
          <a:p>
            <a:pPr lvl="1" marL="740908" indent="-398008" defTabSz="438150">
              <a:spcBef>
                <a:spcPts val="3100"/>
              </a:spcBef>
              <a:defRPr sz="1800"/>
            </a:pPr>
            <a:r>
              <a:rPr sz="4500"/>
              <a:t>Test with spark-shell</a:t>
            </a:r>
            <a:endParaRPr sz="4500"/>
          </a:p>
          <a:p>
            <a:pPr lvl="0" marL="417909" indent="-417909" defTabSz="438150">
              <a:spcBef>
                <a:spcPts val="3100"/>
              </a:spcBef>
              <a:defRPr sz="1800"/>
            </a:pPr>
            <a:r>
              <a:rPr sz="4500"/>
              <a:t>HA Master through Zookeeper election</a:t>
            </a:r>
            <a:endParaRPr sz="4500"/>
          </a:p>
          <a:p>
            <a:pPr lvl="0" marL="417909" indent="-417909" defTabSz="438150">
              <a:spcBef>
                <a:spcPts val="3100"/>
              </a:spcBef>
              <a:defRPr sz="1800"/>
            </a:pPr>
            <a:r>
              <a:rPr sz="4500"/>
              <a:t>Must dedicate whole cluster to Spark</a:t>
            </a:r>
            <a:endParaRPr sz="4500"/>
          </a:p>
          <a:p>
            <a:pPr lvl="0" marL="417909" indent="-417909" defTabSz="438150">
              <a:spcBef>
                <a:spcPts val="3100"/>
              </a:spcBef>
              <a:defRPr sz="1800"/>
            </a:pPr>
            <a:r>
              <a:rPr sz="4500"/>
              <a:t>In latest survey, used by almost half of Spark users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30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7996B9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7996B9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